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8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charts/chart1.xml" ContentType="application/vnd.openxmlformats-officedocument.drawingml.chart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257" r:id="rId2"/>
    <p:sldId id="288" r:id="rId3"/>
    <p:sldId id="259" r:id="rId4"/>
    <p:sldId id="256" r:id="rId5"/>
    <p:sldId id="260" r:id="rId6"/>
    <p:sldId id="276" r:id="rId7"/>
    <p:sldId id="277" r:id="rId8"/>
    <p:sldId id="281" r:id="rId9"/>
    <p:sldId id="289" r:id="rId10"/>
    <p:sldId id="269" r:id="rId11"/>
    <p:sldId id="271" r:id="rId12"/>
    <p:sldId id="280" r:id="rId13"/>
    <p:sldId id="282" r:id="rId14"/>
    <p:sldId id="283" r:id="rId15"/>
    <p:sldId id="290" r:id="rId16"/>
    <p:sldId id="284" r:id="rId17"/>
    <p:sldId id="285" r:id="rId18"/>
    <p:sldId id="287" r:id="rId19"/>
    <p:sldId id="275" r:id="rId20"/>
  </p:sldIdLst>
  <p:sldSz cx="9144000" cy="6858000" type="screen4x3"/>
  <p:notesSz cx="6858000" cy="91440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-23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oleObject" Target="Hoja%20de%20c&#225;lculo%20en%20Visita_Beijing.ppt" TargetMode="External"/><Relationship Id="rId1" Type="http://schemas.openxmlformats.org/officeDocument/2006/relationships/themeOverride" Target="../theme/themeOverrid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s-ES"/>
  <c:clrMapOvr bg1="lt1" tx1="dk1" bg2="lt2" tx2="dk2" accent1="accent1" accent2="accent2" accent3="accent3" accent4="accent4" accent5="accent5" accent6="accent6" hlink="hlink" folHlink="folHlink"/>
  <c:chart>
    <c:plotArea>
      <c:layout>
        <c:manualLayout>
          <c:layoutTarget val="inner"/>
          <c:xMode val="edge"/>
          <c:yMode val="edge"/>
          <c:x val="8.3008402074360943E-2"/>
          <c:y val="7.6301928063813113E-2"/>
          <c:w val="0.91294814288199222"/>
          <c:h val="0.86629092704206911"/>
        </c:manualLayout>
      </c:layout>
      <c:lineChart>
        <c:grouping val="standard"/>
        <c:ser>
          <c:idx val="0"/>
          <c:order val="0"/>
          <c:tx>
            <c:strRef>
              <c:f>'[Hoja de cálculo en Visita_Beijing.ppt]Hoja1'!$B$4</c:f>
              <c:strCache>
                <c:ptCount val="1"/>
                <c:pt idx="0">
                  <c:v>INCOMING</c:v>
                </c:pt>
              </c:strCache>
            </c:strRef>
          </c:tx>
          <c:spPr>
            <a:ln w="38100">
              <a:solidFill>
                <a:srgbClr val="000080"/>
              </a:solidFill>
              <a:prstDash val="solid"/>
            </a:ln>
          </c:spPr>
          <c:marker>
            <c:symbol val="none"/>
          </c:marker>
          <c:dLbls>
            <c:dLbl>
              <c:idx val="0"/>
              <c:layout>
                <c:manualLayout>
                  <c:x val="-5.1825864158127092E-4"/>
                  <c:y val="5.5992076382645247E-3"/>
                </c:manualLayout>
              </c:layout>
              <c:dLblPos val="r"/>
              <c:showVal val="1"/>
            </c:dLbl>
            <c:dLbl>
              <c:idx val="5"/>
              <c:layout>
                <c:manualLayout>
                  <c:x val="-1.4328192641409429E-3"/>
                  <c:y val="3.6854027223253497E-2"/>
                </c:manualLayout>
              </c:layout>
              <c:dLblPos val="r"/>
              <c:showVal val="1"/>
            </c:dLbl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sz="1000" b="0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endParaRPr lang="es-ES"/>
              </a:p>
            </c:txPr>
            <c:showVal val="1"/>
          </c:dLbls>
          <c:cat>
            <c:strRef>
              <c:f>'[Hoja de cálculo en Visita_Beijing.ppt]Hoja1'!$A$5:$A$14</c:f>
              <c:strCache>
                <c:ptCount val="10"/>
                <c:pt idx="0">
                  <c:v>2000/2001</c:v>
                </c:pt>
                <c:pt idx="1">
                  <c:v>2001/2002</c:v>
                </c:pt>
                <c:pt idx="2">
                  <c:v>2002/2003</c:v>
                </c:pt>
                <c:pt idx="3">
                  <c:v>2003/2004</c:v>
                </c:pt>
                <c:pt idx="4">
                  <c:v>2004/2005</c:v>
                </c:pt>
                <c:pt idx="5">
                  <c:v>2005/2006</c:v>
                </c:pt>
                <c:pt idx="6">
                  <c:v>2006/2007</c:v>
                </c:pt>
                <c:pt idx="7">
                  <c:v>2007/2008</c:v>
                </c:pt>
                <c:pt idx="8">
                  <c:v>2008/2009</c:v>
                </c:pt>
                <c:pt idx="9">
                  <c:v>2009/2010</c:v>
                </c:pt>
              </c:strCache>
            </c:strRef>
          </c:cat>
          <c:val>
            <c:numRef>
              <c:f>'[Hoja de cálculo en Visita_Beijing.ppt]Hoja1'!$B$5:$B$14</c:f>
              <c:numCache>
                <c:formatCode>General</c:formatCode>
                <c:ptCount val="10"/>
                <c:pt idx="0">
                  <c:v>774</c:v>
                </c:pt>
                <c:pt idx="1">
                  <c:v>973</c:v>
                </c:pt>
                <c:pt idx="2">
                  <c:v>1311</c:v>
                </c:pt>
                <c:pt idx="3">
                  <c:v>1571</c:v>
                </c:pt>
                <c:pt idx="4">
                  <c:v>1862</c:v>
                </c:pt>
                <c:pt idx="5">
                  <c:v>2125</c:v>
                </c:pt>
                <c:pt idx="6">
                  <c:v>2144</c:v>
                </c:pt>
                <c:pt idx="7">
                  <c:v>2237</c:v>
                </c:pt>
                <c:pt idx="8">
                  <c:v>2335</c:v>
                </c:pt>
                <c:pt idx="9">
                  <c:v>2199</c:v>
                </c:pt>
              </c:numCache>
            </c:numRef>
          </c:val>
        </c:ser>
        <c:ser>
          <c:idx val="1"/>
          <c:order val="1"/>
          <c:tx>
            <c:strRef>
              <c:f>'[Hoja de cálculo en Visita_Beijing.ppt]Hoja1'!$C$4</c:f>
              <c:strCache>
                <c:ptCount val="1"/>
                <c:pt idx="0">
                  <c:v>OUTGOING</c:v>
                </c:pt>
              </c:strCache>
            </c:strRef>
          </c:tx>
          <c:spPr>
            <a:ln w="38100">
              <a:solidFill>
                <a:srgbClr val="FF00FF"/>
              </a:solidFill>
              <a:prstDash val="solid"/>
            </a:ln>
          </c:spPr>
          <c:marker>
            <c:symbol val="none"/>
          </c:marker>
          <c:dLbls>
            <c:dLbl>
              <c:idx val="0"/>
              <c:layout>
                <c:manualLayout>
                  <c:x val="-9.4811323629681987E-3"/>
                  <c:y val="-3.8504869886595891E-2"/>
                </c:manualLayout>
              </c:layout>
              <c:dLblPos val="r"/>
              <c:showVal val="1"/>
            </c:dLbl>
            <c:dLbl>
              <c:idx val="1"/>
              <c:layout>
                <c:manualLayout>
                  <c:x val="-1.0944428133863151E-2"/>
                  <c:y val="-6.1616187866666831E-2"/>
                </c:manualLayout>
              </c:layout>
              <c:dLblPos val="r"/>
              <c:showVal val="1"/>
            </c:dLbl>
            <c:dLbl>
              <c:idx val="2"/>
              <c:layout>
                <c:manualLayout>
                  <c:x val="-2.1644396517444403E-3"/>
                  <c:y val="1.6424824962241801E-2"/>
                </c:manualLayout>
              </c:layout>
              <c:dLblPos val="r"/>
              <c:showVal val="1"/>
            </c:dLbl>
            <c:dLbl>
              <c:idx val="3"/>
              <c:layout>
                <c:manualLayout>
                  <c:x val="2.1336174602227368E-4"/>
                  <c:y val="1.9753306319419437E-2"/>
                </c:manualLayout>
              </c:layout>
              <c:dLblPos val="r"/>
              <c:showVal val="1"/>
            </c:dLbl>
            <c:dLbl>
              <c:idx val="4"/>
              <c:layout>
                <c:manualLayout>
                  <c:x val="3.0476506754014386E-5"/>
                  <c:y val="5.3911022377754313E-3"/>
                </c:manualLayout>
              </c:layout>
              <c:dLblPos val="r"/>
              <c:showVal val="1"/>
            </c:dLbl>
            <c:dLbl>
              <c:idx val="5"/>
              <c:layout>
                <c:manualLayout>
                  <c:x val="-1.5240873251418972E-4"/>
                  <c:y val="2.4390600548154451E-2"/>
                </c:manualLayout>
              </c:layout>
              <c:dLblPos val="r"/>
              <c:showVal val="1"/>
            </c:dLbl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sz="1000" b="0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endParaRPr lang="es-ES"/>
              </a:p>
            </c:txPr>
            <c:showVal val="1"/>
          </c:dLbls>
          <c:cat>
            <c:strRef>
              <c:f>'[Hoja de cálculo en Visita_Beijing.ppt]Hoja1'!$A$5:$A$14</c:f>
              <c:strCache>
                <c:ptCount val="10"/>
                <c:pt idx="0">
                  <c:v>2000/2001</c:v>
                </c:pt>
                <c:pt idx="1">
                  <c:v>2001/2002</c:v>
                </c:pt>
                <c:pt idx="2">
                  <c:v>2002/2003</c:v>
                </c:pt>
                <c:pt idx="3">
                  <c:v>2003/2004</c:v>
                </c:pt>
                <c:pt idx="4">
                  <c:v>2004/2005</c:v>
                </c:pt>
                <c:pt idx="5">
                  <c:v>2005/2006</c:v>
                </c:pt>
                <c:pt idx="6">
                  <c:v>2006/2007</c:v>
                </c:pt>
                <c:pt idx="7">
                  <c:v>2007/2008</c:v>
                </c:pt>
                <c:pt idx="8">
                  <c:v>2008/2009</c:v>
                </c:pt>
                <c:pt idx="9">
                  <c:v>2009/2010</c:v>
                </c:pt>
              </c:strCache>
            </c:strRef>
          </c:cat>
          <c:val>
            <c:numRef>
              <c:f>'[Hoja de cálculo en Visita_Beijing.ppt]Hoja1'!$C$5:$C$14</c:f>
              <c:numCache>
                <c:formatCode>General</c:formatCode>
                <c:ptCount val="10"/>
                <c:pt idx="0">
                  <c:v>954</c:v>
                </c:pt>
                <c:pt idx="1">
                  <c:v>984</c:v>
                </c:pt>
                <c:pt idx="2">
                  <c:v>1048</c:v>
                </c:pt>
                <c:pt idx="3">
                  <c:v>1058</c:v>
                </c:pt>
                <c:pt idx="4">
                  <c:v>1164</c:v>
                </c:pt>
                <c:pt idx="5">
                  <c:v>1285</c:v>
                </c:pt>
                <c:pt idx="6">
                  <c:v>1324</c:v>
                </c:pt>
                <c:pt idx="7">
                  <c:v>1586</c:v>
                </c:pt>
                <c:pt idx="8">
                  <c:v>1732</c:v>
                </c:pt>
                <c:pt idx="9">
                  <c:v>1653</c:v>
                </c:pt>
              </c:numCache>
            </c:numRef>
          </c:val>
        </c:ser>
        <c:dLbls>
          <c:showVal val="1"/>
        </c:dLbls>
        <c:marker val="1"/>
        <c:axId val="43729664"/>
        <c:axId val="43731200"/>
      </c:lineChart>
      <c:catAx>
        <c:axId val="43729664"/>
        <c:scaling>
          <c:orientation val="minMax"/>
        </c:scaling>
        <c:axPos val="b"/>
        <c:numFmt formatCode="General" sourceLinked="1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920" b="1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s-ES"/>
          </a:p>
        </c:txPr>
        <c:crossAx val="43731200"/>
        <c:crosses val="autoZero"/>
        <c:auto val="1"/>
        <c:lblAlgn val="ctr"/>
        <c:lblOffset val="100"/>
        <c:tickLblSkip val="1"/>
        <c:tickMarkSkip val="1"/>
      </c:catAx>
      <c:valAx>
        <c:axId val="43731200"/>
        <c:scaling>
          <c:orientation val="minMax"/>
        </c:scaling>
        <c:axPos val="l"/>
        <c:majorGridlines>
          <c:spPr>
            <a:ln w="3175">
              <a:solidFill>
                <a:srgbClr val="000000"/>
              </a:solidFill>
              <a:prstDash val="solid"/>
            </a:ln>
          </c:spPr>
        </c:majorGridlines>
        <c:numFmt formatCode="General" sourceLinked="1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000" b="1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s-ES"/>
          </a:p>
        </c:txPr>
        <c:crossAx val="43729664"/>
        <c:crosses val="autoZero"/>
        <c:crossBetween val="between"/>
      </c:valAx>
      <c:spPr>
        <a:solidFill>
          <a:srgbClr val="C0C0C0"/>
        </a:solidFill>
        <a:ln w="12700">
          <a:solidFill>
            <a:srgbClr val="0000FF"/>
          </a:solidFill>
          <a:prstDash val="solid"/>
        </a:ln>
      </c:spPr>
    </c:plotArea>
    <c:legend>
      <c:legendPos val="r"/>
      <c:layout>
        <c:manualLayout>
          <c:xMode val="edge"/>
          <c:yMode val="edge"/>
          <c:x val="0.58188518464281269"/>
          <c:y val="0.70847833431510765"/>
          <c:w val="0.191351233615976"/>
          <c:h val="0.19623296572031595"/>
        </c:manualLayout>
      </c:layout>
      <c:spPr>
        <a:solidFill>
          <a:srgbClr val="FFFFFF"/>
        </a:solidFill>
        <a:ln w="3175">
          <a:solidFill>
            <a:srgbClr val="000000"/>
          </a:solidFill>
          <a:prstDash val="solid"/>
        </a:ln>
      </c:spPr>
      <c:txPr>
        <a:bodyPr/>
        <a:lstStyle/>
        <a:p>
          <a:pPr>
            <a:defRPr sz="920" b="0" i="0" u="none" strike="noStrike" baseline="0">
              <a:solidFill>
                <a:srgbClr val="000000"/>
              </a:solidFill>
              <a:latin typeface="Arial"/>
              <a:ea typeface="Arial"/>
              <a:cs typeface="Arial"/>
            </a:defRPr>
          </a:pPr>
          <a:endParaRPr lang="es-ES"/>
        </a:p>
      </c:txPr>
    </c:legend>
    <c:plotVisOnly val="1"/>
    <c:dispBlanksAs val="gap"/>
  </c:chart>
  <c:spPr>
    <a:solidFill>
      <a:srgbClr val="FFFFFF"/>
    </a:solidFill>
    <a:ln w="3175">
      <a:solidFill>
        <a:srgbClr val="000000"/>
      </a:solidFill>
      <a:prstDash val="solid"/>
    </a:ln>
  </c:spPr>
  <c:txPr>
    <a:bodyPr/>
    <a:lstStyle/>
    <a:p>
      <a:pPr>
        <a:defRPr sz="1000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es-ES"/>
    </a:p>
  </c:txPr>
  <c:externalData r:id="rId2"/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2150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noProof="0" smtClean="0"/>
              <a:t>Haga clic para modificar el estilo de texto del patrón</a:t>
            </a:r>
          </a:p>
          <a:p>
            <a:pPr lvl="1"/>
            <a:r>
              <a:rPr lang="es-ES" noProof="0" smtClean="0"/>
              <a:t>Segundo nivel</a:t>
            </a:r>
          </a:p>
          <a:p>
            <a:pPr lvl="2"/>
            <a:r>
              <a:rPr lang="es-ES" noProof="0" smtClean="0"/>
              <a:t>Tercer nivel</a:t>
            </a:r>
          </a:p>
          <a:p>
            <a:pPr lvl="3"/>
            <a:r>
              <a:rPr lang="es-ES" noProof="0" smtClean="0"/>
              <a:t>Cuarto nivel</a:t>
            </a:r>
          </a:p>
          <a:p>
            <a:pPr lvl="4"/>
            <a:r>
              <a:rPr lang="es-ES" noProof="0" smtClean="0"/>
              <a:t>Quinto nivel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344A3A06-C379-464D-A234-A3000CFF5084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02171C1-96AF-4B75-B363-2D64CE848295}" type="slidenum">
              <a:rPr lang="es-ES" smtClean="0"/>
              <a:pPr/>
              <a:t>1</a:t>
            </a:fld>
            <a:endParaRPr lang="es-ES" smtClean="0"/>
          </a:p>
        </p:txBody>
      </p:sp>
      <p:sp>
        <p:nvSpPr>
          <p:cNvPr id="225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344988"/>
            <a:ext cx="5486400" cy="4114800"/>
          </a:xfrm>
          <a:noFill/>
          <a:ln/>
        </p:spPr>
        <p:txBody>
          <a:bodyPr/>
          <a:lstStyle/>
          <a:p>
            <a:pPr eaLnBrk="1" hangingPunct="1"/>
            <a:r>
              <a:rPr lang="es-ES" smtClean="0"/>
              <a:t>Thak you for coming to the presentation of the UPV. We entered the CNAHEC  two years ago and this is the first time taht we come to this meeting as a  Member of the Conahec. I will now provide you with some info about the university and about our international activies, any questions just feel free to ask me.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7"/>
          <p:cNvSpPr txBox="1">
            <a:spLocks noGrp="1" noChangeArrowheads="1"/>
          </p:cNvSpPr>
          <p:nvPr/>
        </p:nvSpPr>
        <p:spPr bwMode="auto">
          <a:xfrm>
            <a:off x="3883025" y="8685213"/>
            <a:ext cx="29733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1" tIns="45710" rIns="91421" bIns="45710" anchor="b"/>
          <a:lstStyle/>
          <a:p>
            <a:pPr algn="r"/>
            <a:fld id="{EF65E638-0611-4CAA-897D-B2F699A91EE5}" type="slidenum">
              <a:rPr lang="es-ES" sz="1200"/>
              <a:pPr algn="r"/>
              <a:t>2</a:t>
            </a:fld>
            <a:endParaRPr lang="es-ES" sz="1200"/>
          </a:p>
        </p:txBody>
      </p:sp>
      <p:sp>
        <p:nvSpPr>
          <p:cNvPr id="235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s-ES_tradnl" smtClean="0"/>
              <a:t>Siendo uno de los objetivos de la UPV la internacionalización, nuestra Universidad ha creado diferentes Áreas y Servicios dedicados a la cooperación internacional para el desarrollo, el intercambio académico y el establecimiento de acciones a nivel internacional.</a:t>
            </a:r>
          </a:p>
          <a:p>
            <a:pPr eaLnBrk="1" hangingPunct="1"/>
            <a:endParaRPr lang="es-ES_tradnl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9D8EEDE-5EA5-4665-9502-6D61E751AD1B}" type="slidenum">
              <a:rPr lang="es-ES" smtClean="0"/>
              <a:pPr/>
              <a:t>6</a:t>
            </a:fld>
            <a:endParaRPr lang="es-ES" smtClean="0"/>
          </a:p>
        </p:txBody>
      </p:sp>
      <p:sp>
        <p:nvSpPr>
          <p:cNvPr id="245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s-ES" smtClean="0"/>
              <a:t>The system that will be implemented by 2010 and will gradually substitute the one we have in use now is as follows: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344988"/>
            <a:ext cx="5486400" cy="4116387"/>
          </a:xfrm>
          <a:noFill/>
          <a:ln/>
        </p:spPr>
        <p:txBody>
          <a:bodyPr/>
          <a:lstStyle/>
          <a:p>
            <a:r>
              <a:rPr lang="es-ES" smtClean="0"/>
              <a:t>I wil provide you with some data So that you have an idea of the volume of our international activities</a:t>
            </a: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6B814C7-4464-4E01-99FA-97196CA672A8}" type="slidenum">
              <a:rPr lang="es-ES" smtClean="0"/>
              <a:pPr/>
              <a:t>12</a:t>
            </a:fld>
            <a:endParaRPr lang="es-ES" smtClean="0"/>
          </a:p>
        </p:txBody>
      </p:sp>
      <p:sp>
        <p:nvSpPr>
          <p:cNvPr id="26627" name="Rectangle 7"/>
          <p:cNvSpPr txBox="1">
            <a:spLocks noGrp="1" noChangeArrowheads="1"/>
          </p:cNvSpPr>
          <p:nvPr/>
        </p:nvSpPr>
        <p:spPr bwMode="auto">
          <a:xfrm>
            <a:off x="3883025" y="8685213"/>
            <a:ext cx="29733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1" tIns="45710" rIns="91421" bIns="45710" anchor="b"/>
          <a:lstStyle/>
          <a:p>
            <a:pPr algn="r"/>
            <a:fld id="{D6171C0C-259F-4BFC-9ADB-6B2859B55212}" type="slidenum">
              <a:rPr lang="es-ES" sz="1200"/>
              <a:pPr algn="r"/>
              <a:t>12</a:t>
            </a:fld>
            <a:endParaRPr lang="es-ES" sz="1200"/>
          </a:p>
        </p:txBody>
      </p:sp>
      <p:sp>
        <p:nvSpPr>
          <p:cNvPr id="2662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6175" y="685800"/>
            <a:ext cx="4572000" cy="3429000"/>
          </a:xfrm>
          <a:ln/>
        </p:spPr>
      </p:sp>
      <p:sp>
        <p:nvSpPr>
          <p:cNvPr id="2662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4213" y="4344988"/>
            <a:ext cx="5489575" cy="4116387"/>
          </a:xfrm>
          <a:noFill/>
          <a:ln/>
        </p:spPr>
        <p:txBody>
          <a:bodyPr lIns="91421" tIns="45710" rIns="91421" bIns="45710"/>
          <a:lstStyle/>
          <a:p>
            <a:pPr eaLnBrk="1" hangingPunct="1"/>
            <a:r>
              <a:rPr lang="es-ES_tradnl" smtClean="0"/>
              <a:t>Siendo uno de los objetivos de la UPV la internacionalización, nuestra Universidad ha creado diferentes Áreas y Servicios dedicados a la cooperación internacional para el desarrollo, el intercambio académico y el establecimiento de acciones a nivel internacional.</a:t>
            </a:r>
          </a:p>
          <a:p>
            <a:pPr eaLnBrk="1" hangingPunct="1"/>
            <a:endParaRPr lang="es-ES_tradnl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9352955-F801-4AF4-B2E2-027DA97F3C4C}" type="slidenum">
              <a:rPr lang="es-ES" smtClean="0"/>
              <a:pPr/>
              <a:t>14</a:t>
            </a:fld>
            <a:endParaRPr lang="es-ES" smtClean="0"/>
          </a:p>
        </p:txBody>
      </p:sp>
      <p:sp>
        <p:nvSpPr>
          <p:cNvPr id="27651" name="Rectangle 7"/>
          <p:cNvSpPr txBox="1">
            <a:spLocks noGrp="1" noChangeArrowheads="1"/>
          </p:cNvSpPr>
          <p:nvPr/>
        </p:nvSpPr>
        <p:spPr bwMode="auto">
          <a:xfrm>
            <a:off x="3883025" y="8683625"/>
            <a:ext cx="2973388" cy="45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4749" tIns="47374" rIns="94749" bIns="47374" anchor="b"/>
          <a:lstStyle/>
          <a:p>
            <a:pPr algn="r"/>
            <a:fld id="{E6D01A08-E552-433D-84E1-ECFB80D55198}" type="slidenum">
              <a:rPr lang="es-ES" sz="1200"/>
              <a:pPr algn="r"/>
              <a:t>14</a:t>
            </a:fld>
            <a:endParaRPr lang="es-ES" sz="1200"/>
          </a:p>
        </p:txBody>
      </p:sp>
      <p:sp>
        <p:nvSpPr>
          <p:cNvPr id="2765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4213"/>
            <a:ext cx="4576763" cy="3432175"/>
          </a:xfrm>
          <a:ln/>
        </p:spPr>
      </p:sp>
      <p:sp>
        <p:nvSpPr>
          <p:cNvPr id="2765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4213" y="4344988"/>
            <a:ext cx="5489575" cy="4116387"/>
          </a:xfrm>
          <a:noFill/>
          <a:ln/>
        </p:spPr>
        <p:txBody>
          <a:bodyPr lIns="94749" tIns="47374" rIns="94749" bIns="47374"/>
          <a:lstStyle/>
          <a:p>
            <a:pPr eaLnBrk="1" hangingPunct="1"/>
            <a:endParaRPr lang="es-ES_tradnl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C96E1F4-EC07-417B-BB4E-388792C7E5DD}" type="slidenum">
              <a:rPr lang="es-ES"/>
              <a:pPr/>
              <a:t>15</a:t>
            </a:fld>
            <a:endParaRPr lang="es-ES"/>
          </a:p>
        </p:txBody>
      </p:sp>
      <p:sp>
        <p:nvSpPr>
          <p:cNvPr id="276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344988"/>
            <a:ext cx="5486400" cy="4114800"/>
          </a:xfrm>
          <a:noFill/>
          <a:ln/>
        </p:spPr>
        <p:txBody>
          <a:bodyPr/>
          <a:lstStyle/>
          <a:p>
            <a:pPr eaLnBrk="1" hangingPunct="1"/>
            <a:r>
              <a:rPr lang="es-ES" smtClean="0">
                <a:latin typeface="Arial" pitchFamily="34" charset="0"/>
                <a:ea typeface="ＭＳ Ｐゴシック" charset="-128"/>
              </a:rPr>
              <a:t>We have a full</a:t>
            </a: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0A9172E-D757-4573-B981-F90E597EEF71}" type="slidenum">
              <a:rPr lang="es-ES" smtClean="0"/>
              <a:pPr/>
              <a:t>18</a:t>
            </a:fld>
            <a:endParaRPr lang="es-ES" smtClean="0"/>
          </a:p>
        </p:txBody>
      </p:sp>
      <p:sp>
        <p:nvSpPr>
          <p:cNvPr id="286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344988"/>
            <a:ext cx="5486400" cy="4116387"/>
          </a:xfrm>
          <a:noFill/>
          <a:ln/>
        </p:spPr>
        <p:txBody>
          <a:bodyPr/>
          <a:lstStyle/>
          <a:p>
            <a:pPr eaLnBrk="1" hangingPunct="1"/>
            <a:r>
              <a:rPr lang="es-ES" smtClean="0"/>
              <a:t>We take part in International nets and forums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5686C2-AB18-44D1-8F83-11950E647B92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59E93A-FF11-4E9A-8D62-5E9A50BCF46F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9D557E-29DE-4913-9F26-AF86FC77519E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 preserve="1">
  <p:cSld name="Título y texto encima de l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8229600" cy="21859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3938588"/>
            <a:ext cx="8229600" cy="2187575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FD76B6-A414-4603-B3C7-F9E53AEEE041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ítulo, text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771775" y="115888"/>
            <a:ext cx="6099175" cy="4572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0"/>
          </p:nvPr>
        </p:nvSpPr>
        <p:spPr>
          <a:xfrm>
            <a:off x="8532813" y="6553200"/>
            <a:ext cx="51435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35F186-06F0-40F1-A501-56B95702BDEA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759767-7982-4865-BDE4-3B29CF16E1E0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2AF173-1067-4986-B3A2-C9E050D2F734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AE3E75-9E89-4DA2-BD83-FB7B49A41EAD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120318-17D3-4B47-BDEF-5939F2A82E3C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1FF89E-1686-40FB-B58B-127124DDDD21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4E6A09-29F1-49C3-9AF0-19370423FC86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1D4810-08DA-4A3C-A961-079BF535B8E4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ES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C522DB-E7E2-405A-BE9B-92718CE73176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5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cambiar el estilo de título	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5097639F-5776-4C0F-9CD9-8C75D174A509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  <p:sldLayoutId id="2147483675" r:id="rId13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www.upv.es/" TargetMode="Externa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5" Type="http://schemas.openxmlformats.org/officeDocument/2006/relationships/oleObject" Target="../embeddings/oleObject1.bin"/><Relationship Id="rId4" Type="http://schemas.openxmlformats.org/officeDocument/2006/relationships/image" Target="../media/image1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hyperlink" Target="http://www.cesaer.org/en/home" TargetMode="External"/><Relationship Id="rId3" Type="http://schemas.openxmlformats.org/officeDocument/2006/relationships/hyperlink" Target="https://www.time-association.org/home" TargetMode="External"/><Relationship Id="rId7" Type="http://schemas.openxmlformats.org/officeDocument/2006/relationships/image" Target="../media/image2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eaie.org/" TargetMode="External"/><Relationship Id="rId11" Type="http://schemas.openxmlformats.org/officeDocument/2006/relationships/image" Target="../media/image27.png"/><Relationship Id="rId5" Type="http://schemas.openxmlformats.org/officeDocument/2006/relationships/image" Target="../media/image23.png"/><Relationship Id="rId10" Type="http://schemas.openxmlformats.org/officeDocument/2006/relationships/image" Target="../media/image26.png"/><Relationship Id="rId4" Type="http://schemas.openxmlformats.org/officeDocument/2006/relationships/image" Target="../media/image22.png"/><Relationship Id="rId9" Type="http://schemas.openxmlformats.org/officeDocument/2006/relationships/image" Target="../media/image25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7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4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logo_upv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08625" y="4294188"/>
            <a:ext cx="3340100" cy="1096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3" descr="foto1_pp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4140200"/>
            <a:ext cx="5292725" cy="1436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0" name="Line 4"/>
          <p:cNvSpPr>
            <a:spLocks noChangeShapeType="1"/>
          </p:cNvSpPr>
          <p:nvPr/>
        </p:nvSpPr>
        <p:spPr bwMode="auto">
          <a:xfrm>
            <a:off x="0" y="4149725"/>
            <a:ext cx="9144000" cy="0"/>
          </a:xfrm>
          <a:prstGeom prst="line">
            <a:avLst/>
          </a:prstGeom>
          <a:noFill/>
          <a:ln w="3175">
            <a:solidFill>
              <a:srgbClr val="8D8A00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4101" name="Line 5"/>
          <p:cNvSpPr>
            <a:spLocks noChangeShapeType="1"/>
          </p:cNvSpPr>
          <p:nvPr/>
        </p:nvSpPr>
        <p:spPr bwMode="auto">
          <a:xfrm>
            <a:off x="-107950" y="5589588"/>
            <a:ext cx="9251950" cy="0"/>
          </a:xfrm>
          <a:prstGeom prst="line">
            <a:avLst/>
          </a:prstGeom>
          <a:noFill/>
          <a:ln w="3175">
            <a:solidFill>
              <a:srgbClr val="8D8A00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4102" name="Rectangle 6"/>
          <p:cNvSpPr>
            <a:spLocks noChangeArrowheads="1"/>
          </p:cNvSpPr>
          <p:nvPr/>
        </p:nvSpPr>
        <p:spPr bwMode="auto">
          <a:xfrm>
            <a:off x="6650038" y="5670550"/>
            <a:ext cx="2268537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algn="r" eaLnBrk="0" hangingPunct="0"/>
            <a:r>
              <a:rPr lang="es-ES_tradnl" sz="2000">
                <a:solidFill>
                  <a:schemeClr val="folHlink"/>
                </a:solidFill>
                <a:latin typeface="Arial Unicode MS" pitchFamily="34" charset="-128"/>
                <a:hlinkClick r:id="rId5"/>
              </a:rPr>
              <a:t>http://www.upv.es</a:t>
            </a:r>
            <a:r>
              <a:rPr lang="es-ES_tradnl" sz="2000">
                <a:latin typeface="Arial Unicode MS" pitchFamily="34" charset="-128"/>
              </a:rPr>
              <a:t> </a:t>
            </a:r>
          </a:p>
        </p:txBody>
      </p:sp>
      <p:sp>
        <p:nvSpPr>
          <p:cNvPr id="4103" name="Text Box 7"/>
          <p:cNvSpPr txBox="1">
            <a:spLocks noChangeArrowheads="1"/>
          </p:cNvSpPr>
          <p:nvPr/>
        </p:nvSpPr>
        <p:spPr bwMode="auto">
          <a:xfrm>
            <a:off x="1547813" y="836613"/>
            <a:ext cx="6408737" cy="307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4400" b="1">
                <a:solidFill>
                  <a:srgbClr val="990033"/>
                </a:solidFill>
                <a:latin typeface="Arial Unicode MS" pitchFamily="34" charset="-128"/>
              </a:rPr>
              <a:t>International Experience at UPV</a:t>
            </a:r>
          </a:p>
          <a:p>
            <a:pPr algn="ctr">
              <a:defRPr/>
            </a:pPr>
            <a:endParaRPr lang="en-US" sz="4400" b="1">
              <a:solidFill>
                <a:srgbClr val="990033"/>
              </a:solidFill>
              <a:latin typeface="Arial Unicode MS" pitchFamily="34" charset="-128"/>
            </a:endParaRPr>
          </a:p>
          <a:p>
            <a:pPr algn="ctr">
              <a:defRPr/>
            </a:pPr>
            <a:r>
              <a:rPr lang="en-US" sz="3200" b="1">
                <a:solidFill>
                  <a:srgbClr val="990033"/>
                </a:solidFill>
                <a:latin typeface="Arial Unicode MS" pitchFamily="34" charset="-128"/>
              </a:rPr>
              <a:t>   </a:t>
            </a:r>
            <a:r>
              <a:rPr lang="en-US" sz="3200" b="1">
                <a:solidFill>
                  <a:srgbClr val="9900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Unicode MS" pitchFamily="34" charset="-128"/>
              </a:rPr>
              <a:t>20 Challenging Years</a:t>
            </a:r>
          </a:p>
          <a:p>
            <a:pPr>
              <a:defRPr/>
            </a:pPr>
            <a:endParaRPr lang="en-US" sz="3200" b="1">
              <a:solidFill>
                <a:srgbClr val="990033"/>
              </a:solidFill>
              <a:latin typeface="Arial Unicode MS" pitchFamily="34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s-ES" sz="4000" smtClean="0"/>
              <a:t>Study Abroad in UPV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s-ES" sz="2800" smtClean="0"/>
              <a:t>Language courses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s-ES" sz="2800" smtClean="0"/>
              <a:t>before study abroad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s-ES" sz="2800" smtClean="0"/>
              <a:t>period: </a:t>
            </a:r>
          </a:p>
          <a:p>
            <a:pPr eaLnBrk="1" hangingPunct="1">
              <a:lnSpc>
                <a:spcPct val="80000"/>
              </a:lnSpc>
              <a:buFontTx/>
              <a:buChar char="-"/>
            </a:pPr>
            <a:r>
              <a:rPr lang="es-ES" sz="2800" smtClean="0"/>
              <a:t>English</a:t>
            </a:r>
          </a:p>
          <a:p>
            <a:pPr eaLnBrk="1" hangingPunct="1">
              <a:lnSpc>
                <a:spcPct val="80000"/>
              </a:lnSpc>
              <a:buFontTx/>
              <a:buChar char="-"/>
            </a:pPr>
            <a:r>
              <a:rPr lang="es-ES" sz="2800" smtClean="0"/>
              <a:t>German</a:t>
            </a:r>
          </a:p>
          <a:p>
            <a:pPr eaLnBrk="1" hangingPunct="1">
              <a:lnSpc>
                <a:spcPct val="80000"/>
              </a:lnSpc>
              <a:buFontTx/>
              <a:buChar char="-"/>
            </a:pPr>
            <a:r>
              <a:rPr lang="es-ES" sz="2800" smtClean="0"/>
              <a:t>Italian</a:t>
            </a:r>
          </a:p>
          <a:p>
            <a:pPr eaLnBrk="1" hangingPunct="1">
              <a:lnSpc>
                <a:spcPct val="80000"/>
              </a:lnSpc>
              <a:buFontTx/>
              <a:buChar char="-"/>
            </a:pPr>
            <a:r>
              <a:rPr lang="es-ES" sz="2800" smtClean="0"/>
              <a:t>French</a:t>
            </a:r>
          </a:p>
          <a:p>
            <a:pPr eaLnBrk="1" hangingPunct="1">
              <a:lnSpc>
                <a:spcPct val="80000"/>
              </a:lnSpc>
              <a:buFontTx/>
              <a:buChar char="-"/>
            </a:pPr>
            <a:r>
              <a:rPr lang="es-ES" sz="2800" smtClean="0"/>
              <a:t>Chinease</a:t>
            </a:r>
          </a:p>
          <a:p>
            <a:pPr eaLnBrk="1" hangingPunct="1">
              <a:lnSpc>
                <a:spcPct val="80000"/>
              </a:lnSpc>
              <a:buFontTx/>
              <a:buChar char="-"/>
            </a:pPr>
            <a:r>
              <a:rPr lang="es-ES" sz="2800" smtClean="0"/>
              <a:t>Japanese</a:t>
            </a:r>
          </a:p>
        </p:txBody>
      </p:sp>
      <p:sp>
        <p:nvSpPr>
          <p:cNvPr id="13315" name="Rectangle 4"/>
          <p:cNvSpPr>
            <a:spLocks noChangeArrowheads="1"/>
          </p:cNvSpPr>
          <p:nvPr/>
        </p:nvSpPr>
        <p:spPr bwMode="auto">
          <a:xfrm>
            <a:off x="2051050" y="12700"/>
            <a:ext cx="65405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 sz="2800" b="1">
                <a:solidFill>
                  <a:srgbClr val="800000"/>
                </a:solidFill>
                <a:latin typeface="Calibri" pitchFamily="34" charset="0"/>
              </a:rPr>
              <a:t>International Exchange Programmes Area</a:t>
            </a:r>
          </a:p>
        </p:txBody>
      </p:sp>
      <p:pic>
        <p:nvPicPr>
          <p:cNvPr id="13316" name="Picture 5" descr="jornadas sensibilizacion UPV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00563" y="2205038"/>
            <a:ext cx="4330700" cy="3676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3609975" cy="4525963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s-ES" sz="2800" smtClean="0"/>
              <a:t>Study Abroad in UPV</a:t>
            </a:r>
          </a:p>
          <a:p>
            <a:pPr lvl="1" algn="just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en-US" sz="2000" smtClean="0"/>
              <a:t>Mobility management</a:t>
            </a:r>
          </a:p>
          <a:p>
            <a:pPr lvl="1" algn="just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en-US" sz="2000" smtClean="0"/>
              <a:t>through UPV </a:t>
            </a:r>
            <a:r>
              <a:rPr lang="en-US" sz="2000" b="1" smtClean="0"/>
              <a:t>software </a:t>
            </a:r>
          </a:p>
          <a:p>
            <a:pPr lvl="1" algn="just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en-US" sz="2000" b="1" smtClean="0"/>
              <a:t>based on the internet</a:t>
            </a:r>
            <a:r>
              <a:rPr lang="en-US" sz="2000" smtClean="0"/>
              <a:t>:</a:t>
            </a:r>
          </a:p>
          <a:p>
            <a:pPr lvl="1" algn="just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en-US" sz="2000" smtClean="0"/>
              <a:t>on-line applications,</a:t>
            </a:r>
          </a:p>
          <a:p>
            <a:pPr lvl="1" algn="just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en-US" sz="2000" smtClean="0"/>
              <a:t>intranet “groupware” and</a:t>
            </a:r>
          </a:p>
          <a:p>
            <a:pPr lvl="1" algn="just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en-US" sz="2000" smtClean="0"/>
              <a:t>extranet</a:t>
            </a:r>
          </a:p>
          <a:p>
            <a:pPr eaLnBrk="1" hangingPunct="1">
              <a:lnSpc>
                <a:spcPct val="90000"/>
              </a:lnSpc>
            </a:pPr>
            <a:endParaRPr lang="es-ES" sz="2400" smtClean="0"/>
          </a:p>
        </p:txBody>
      </p:sp>
      <p:pic>
        <p:nvPicPr>
          <p:cNvPr id="14339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3438" y="1268413"/>
            <a:ext cx="3784600" cy="4824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0" name="Rectangle 5"/>
          <p:cNvSpPr>
            <a:spLocks noChangeArrowheads="1"/>
          </p:cNvSpPr>
          <p:nvPr/>
        </p:nvSpPr>
        <p:spPr bwMode="auto">
          <a:xfrm>
            <a:off x="2051050" y="12700"/>
            <a:ext cx="65405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 sz="2800" b="1">
                <a:solidFill>
                  <a:srgbClr val="800000"/>
                </a:solidFill>
                <a:latin typeface="Calibri" pitchFamily="34" charset="0"/>
              </a:rPr>
              <a:t>International Exchange Programmes  Area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3 Marcador de número de diapositiva"/>
          <p:cNvSpPr txBox="1">
            <a:spLocks noGrp="1"/>
          </p:cNvSpPr>
          <p:nvPr/>
        </p:nvSpPr>
        <p:spPr bwMode="auto">
          <a:xfrm>
            <a:off x="8532813" y="6553200"/>
            <a:ext cx="51435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1D7F9DC8-4048-416C-9707-88DE2ED34405}" type="slidenum">
              <a:rPr lang="es-ES" sz="900"/>
              <a:pPr algn="r"/>
              <a:t>12</a:t>
            </a:fld>
            <a:endParaRPr lang="es-ES" sz="900"/>
          </a:p>
        </p:txBody>
      </p:sp>
      <p:sp>
        <p:nvSpPr>
          <p:cNvPr id="1028" name="Rectangle 3"/>
          <p:cNvSpPr>
            <a:spLocks noChangeArrowheads="1"/>
          </p:cNvSpPr>
          <p:nvPr/>
        </p:nvSpPr>
        <p:spPr bwMode="auto">
          <a:xfrm>
            <a:off x="0" y="22431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ES_tradnl" sz="2200"/>
          </a:p>
        </p:txBody>
      </p:sp>
      <p:sp>
        <p:nvSpPr>
          <p:cNvPr id="1029" name="Text Box 5"/>
          <p:cNvSpPr txBox="1">
            <a:spLocks noChangeArrowheads="1"/>
          </p:cNvSpPr>
          <p:nvPr/>
        </p:nvSpPr>
        <p:spPr bwMode="auto">
          <a:xfrm>
            <a:off x="547688" y="1125538"/>
            <a:ext cx="7769225" cy="192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en-GB" sz="2000"/>
              <a:t>The Units and Services of UPV involved in International Relations are highly engaged in Quality Assurance.</a:t>
            </a:r>
          </a:p>
          <a:p>
            <a:pPr algn="just"/>
            <a:endParaRPr lang="en-GB" sz="2000"/>
          </a:p>
          <a:p>
            <a:pPr algn="just"/>
            <a:r>
              <a:rPr lang="en-GB" sz="2000"/>
              <a:t>As a result of our compromise, UPV has been recently awarded the </a:t>
            </a:r>
            <a:r>
              <a:rPr lang="en-GB" sz="2000" b="1"/>
              <a:t>EFQM (European Foundation Quality Management</a:t>
            </a:r>
            <a:r>
              <a:rPr lang="en-GB" sz="2000"/>
              <a:t>) label “</a:t>
            </a:r>
            <a:r>
              <a:rPr lang="en-GB" sz="2000" b="1"/>
              <a:t>COMMITTED TO EXCELLENCE”</a:t>
            </a:r>
            <a:r>
              <a:rPr lang="en-GB" sz="2000"/>
              <a:t>.</a:t>
            </a:r>
            <a:endParaRPr lang="es-ES_tradnl" sz="2000"/>
          </a:p>
        </p:txBody>
      </p:sp>
      <p:pic>
        <p:nvPicPr>
          <p:cNvPr id="1030" name="Picture 6" descr="DIPLOMA ANECA UPV RRII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9288" y="2684463"/>
            <a:ext cx="4611687" cy="337661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graphicFrame>
        <p:nvGraphicFramePr>
          <p:cNvPr id="1026" name="Object 7"/>
          <p:cNvGraphicFramePr>
            <a:graphicFrameLocks noChangeAspect="1"/>
          </p:cNvGraphicFramePr>
          <p:nvPr/>
        </p:nvGraphicFramePr>
        <p:xfrm>
          <a:off x="5548313" y="2708275"/>
          <a:ext cx="2732087" cy="3529013"/>
        </p:xfrm>
        <a:graphic>
          <a:graphicData uri="http://schemas.openxmlformats.org/presentationml/2006/ole">
            <p:oleObj spid="_x0000_s1026" name="Acrobat Document" r:id="rId5" imgW="5355000" imgH="7104240" progId="AcroExch.Document.7">
              <p:embed/>
            </p:oleObj>
          </a:graphicData>
        </a:graphic>
      </p:graphicFrame>
      <p:sp>
        <p:nvSpPr>
          <p:cNvPr id="1031" name="Rectangle 8"/>
          <p:cNvSpPr>
            <a:spLocks noChangeArrowheads="1"/>
          </p:cNvSpPr>
          <p:nvPr/>
        </p:nvSpPr>
        <p:spPr bwMode="auto">
          <a:xfrm>
            <a:off x="2124075" y="12700"/>
            <a:ext cx="646747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 sz="2800" b="1">
                <a:solidFill>
                  <a:srgbClr val="800000"/>
                </a:solidFill>
                <a:latin typeface="Calibri" pitchFamily="34" charset="0"/>
              </a:rPr>
              <a:t>International Exchange Programmes  Area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" sz="4000" smtClean="0">
                <a:latin typeface="Calibri" pitchFamily="34" charset="0"/>
              </a:rPr>
              <a:t>International Exchange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34975" y="998538"/>
            <a:ext cx="8229600" cy="2185987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endParaRPr lang="en-GB" sz="1400" smtClean="0">
              <a:latin typeface="Calibri" pitchFamily="34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es-ES" sz="1400" smtClean="0">
                <a:latin typeface="Calibri" pitchFamily="34" charset="0"/>
              </a:rPr>
              <a:t>Central + 15 International Offices</a:t>
            </a:r>
          </a:p>
          <a:p>
            <a:pPr eaLnBrk="1" hangingPunct="1">
              <a:lnSpc>
                <a:spcPct val="90000"/>
              </a:lnSpc>
            </a:pPr>
            <a:r>
              <a:rPr lang="es-ES" sz="1400" smtClean="0">
                <a:latin typeface="Calibri" pitchFamily="34" charset="0"/>
              </a:rPr>
              <a:t>Mentor Programme</a:t>
            </a:r>
          </a:p>
          <a:p>
            <a:pPr eaLnBrk="1" hangingPunct="1">
              <a:lnSpc>
                <a:spcPct val="90000"/>
              </a:lnSpc>
            </a:pPr>
            <a:r>
              <a:rPr lang="es-ES" sz="1400" smtClean="0">
                <a:latin typeface="Calibri" pitchFamily="34" charset="0"/>
              </a:rPr>
              <a:t>Courses taught in English (130)</a:t>
            </a:r>
          </a:p>
          <a:p>
            <a:pPr eaLnBrk="1" hangingPunct="1">
              <a:lnSpc>
                <a:spcPct val="90000"/>
              </a:lnSpc>
            </a:pPr>
            <a:r>
              <a:rPr lang="es-ES" sz="1400" smtClean="0">
                <a:latin typeface="Calibri" pitchFamily="34" charset="0"/>
              </a:rPr>
              <a:t>Spanish Intensive &amp; Regular courses</a:t>
            </a:r>
          </a:p>
          <a:p>
            <a:pPr eaLnBrk="1" hangingPunct="1">
              <a:lnSpc>
                <a:spcPct val="90000"/>
              </a:lnSpc>
            </a:pPr>
            <a:r>
              <a:rPr lang="es-ES" sz="1400" smtClean="0">
                <a:latin typeface="Calibri" pitchFamily="34" charset="0"/>
              </a:rPr>
              <a:t>Exchange Student Guide</a:t>
            </a:r>
          </a:p>
          <a:p>
            <a:pPr eaLnBrk="1" hangingPunct="1">
              <a:lnSpc>
                <a:spcPct val="90000"/>
              </a:lnSpc>
            </a:pPr>
            <a:r>
              <a:rPr lang="es-ES" sz="1400" smtClean="0">
                <a:latin typeface="Calibri" pitchFamily="34" charset="0"/>
              </a:rPr>
              <a:t>Orientation Sessions</a:t>
            </a:r>
          </a:p>
          <a:p>
            <a:pPr eaLnBrk="1" hangingPunct="1">
              <a:lnSpc>
                <a:spcPct val="90000"/>
              </a:lnSpc>
            </a:pPr>
            <a:r>
              <a:rPr lang="es-ES" sz="1400" smtClean="0">
                <a:latin typeface="Calibri" pitchFamily="34" charset="0"/>
              </a:rPr>
              <a:t>International Activities ( food fairs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s-ES" sz="1400" smtClean="0">
                <a:latin typeface="Calibri" pitchFamily="34" charset="0"/>
              </a:rPr>
              <a:t> welcome meetings…)</a:t>
            </a:r>
          </a:p>
          <a:p>
            <a:pPr eaLnBrk="1" hangingPunct="1">
              <a:lnSpc>
                <a:spcPct val="90000"/>
              </a:lnSpc>
            </a:pPr>
            <a:endParaRPr lang="es-ES" sz="1400" smtClean="0">
              <a:latin typeface="Calibri" pitchFamily="34" charset="0"/>
            </a:endParaRPr>
          </a:p>
          <a:p>
            <a:pPr eaLnBrk="1" hangingPunct="1">
              <a:lnSpc>
                <a:spcPct val="90000"/>
              </a:lnSpc>
            </a:pPr>
            <a:endParaRPr lang="es-ES" sz="1400" smtClean="0">
              <a:latin typeface="Calibri" pitchFamily="34" charset="0"/>
            </a:endParaRPr>
          </a:p>
          <a:p>
            <a:pPr eaLnBrk="1" hangingPunct="1">
              <a:lnSpc>
                <a:spcPct val="90000"/>
              </a:lnSpc>
            </a:pPr>
            <a:endParaRPr lang="es-ES" sz="1400" smtClean="0">
              <a:latin typeface="Calibri" pitchFamily="34" charset="0"/>
            </a:endParaRPr>
          </a:p>
          <a:p>
            <a:pPr eaLnBrk="1" hangingPunct="1">
              <a:lnSpc>
                <a:spcPct val="90000"/>
              </a:lnSpc>
            </a:pPr>
            <a:endParaRPr lang="en-GB" sz="1400" smtClean="0">
              <a:latin typeface="Calibri" pitchFamily="34" charset="0"/>
            </a:endParaRPr>
          </a:p>
          <a:p>
            <a:pPr eaLnBrk="1" hangingPunct="1">
              <a:lnSpc>
                <a:spcPct val="90000"/>
              </a:lnSpc>
            </a:pPr>
            <a:endParaRPr lang="es-ES" sz="1400" smtClean="0">
              <a:latin typeface="Calibri" pitchFamily="34" charset="0"/>
            </a:endParaRPr>
          </a:p>
        </p:txBody>
      </p:sp>
      <p:pic>
        <p:nvPicPr>
          <p:cNvPr id="15364" name="Picture 4" descr="UPV2006-109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3679825"/>
            <a:ext cx="1820863" cy="2640013"/>
          </a:xfrm>
        </p:spPr>
      </p:pic>
      <p:pic>
        <p:nvPicPr>
          <p:cNvPr id="15365" name="Picture 5" descr="UPV2006-15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22763" y="1268413"/>
            <a:ext cx="4821237" cy="2420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6" name="Picture 6" descr="POlI_00003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828800" y="3665538"/>
            <a:ext cx="3532188" cy="2646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7" name="Picture 7" descr="UPV2006-2-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364163" y="3673475"/>
            <a:ext cx="3779837" cy="2516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8" name="Rectangle 8"/>
          <p:cNvSpPr>
            <a:spLocks noChangeArrowheads="1"/>
          </p:cNvSpPr>
          <p:nvPr/>
        </p:nvSpPr>
        <p:spPr bwMode="auto">
          <a:xfrm>
            <a:off x="2195513" y="12700"/>
            <a:ext cx="6396037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 sz="2800" b="1">
                <a:solidFill>
                  <a:srgbClr val="800000"/>
                </a:solidFill>
                <a:latin typeface="Calibri" pitchFamily="34" charset="0"/>
              </a:rPr>
              <a:t>International Exchange Programmes Area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3 Marcador de número de diapositiva"/>
          <p:cNvSpPr txBox="1">
            <a:spLocks noGrp="1"/>
          </p:cNvSpPr>
          <p:nvPr/>
        </p:nvSpPr>
        <p:spPr bwMode="auto">
          <a:xfrm>
            <a:off x="8532813" y="6553200"/>
            <a:ext cx="51435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34375A32-173E-4F24-8AA2-087916ABC174}" type="slidenum">
              <a:rPr lang="es-ES" sz="900"/>
              <a:pPr algn="r"/>
              <a:t>14</a:t>
            </a:fld>
            <a:endParaRPr lang="es-ES" sz="900"/>
          </a:p>
        </p:txBody>
      </p:sp>
      <p:sp>
        <p:nvSpPr>
          <p:cNvPr id="16387" name="Line 2"/>
          <p:cNvSpPr>
            <a:spLocks noChangeShapeType="1"/>
          </p:cNvSpPr>
          <p:nvPr/>
        </p:nvSpPr>
        <p:spPr bwMode="auto">
          <a:xfrm>
            <a:off x="685800" y="762000"/>
            <a:ext cx="8077200" cy="0"/>
          </a:xfrm>
          <a:prstGeom prst="line">
            <a:avLst/>
          </a:prstGeom>
          <a:noFill/>
          <a:ln w="3175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ES"/>
          </a:p>
        </p:txBody>
      </p:sp>
      <p:sp>
        <p:nvSpPr>
          <p:cNvPr id="16388" name="Rectangle 3"/>
          <p:cNvSpPr>
            <a:spLocks noChangeArrowheads="1"/>
          </p:cNvSpPr>
          <p:nvPr/>
        </p:nvSpPr>
        <p:spPr bwMode="auto">
          <a:xfrm>
            <a:off x="152400" y="152400"/>
            <a:ext cx="1930400" cy="1974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_tradnl" sz="2200"/>
          </a:p>
        </p:txBody>
      </p:sp>
      <p:sp>
        <p:nvSpPr>
          <p:cNvPr id="16389" name="Rectangle 4"/>
          <p:cNvSpPr>
            <a:spLocks noChangeArrowheads="1"/>
          </p:cNvSpPr>
          <p:nvPr/>
        </p:nvSpPr>
        <p:spPr bwMode="auto">
          <a:xfrm>
            <a:off x="1358900" y="2279650"/>
            <a:ext cx="6249988" cy="6413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algn="ctr" eaLnBrk="0" hangingPunct="0"/>
            <a:r>
              <a:rPr lang="en-GB" sz="3600" b="1">
                <a:solidFill>
                  <a:srgbClr val="800000"/>
                </a:solidFill>
                <a:latin typeface="Calibri" pitchFamily="34" charset="0"/>
              </a:rPr>
              <a:t>INTERNATIONAL COOPERATION</a:t>
            </a:r>
          </a:p>
        </p:txBody>
      </p:sp>
      <p:sp>
        <p:nvSpPr>
          <p:cNvPr id="16390" name="Rectangle 5"/>
          <p:cNvSpPr>
            <a:spLocks noChangeArrowheads="1"/>
          </p:cNvSpPr>
          <p:nvPr/>
        </p:nvSpPr>
        <p:spPr bwMode="auto">
          <a:xfrm>
            <a:off x="0" y="22145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ES_tradnl" sz="2200"/>
          </a:p>
        </p:txBody>
      </p:sp>
      <p:pic>
        <p:nvPicPr>
          <p:cNvPr id="16391" name="Picture 14" descr="FeriaGastronómica_UPV_09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513263"/>
            <a:ext cx="2106613" cy="1873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2" name="Picture 15" descr="FeriaGastronómica_UPV_10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846263" y="4518025"/>
            <a:ext cx="2482850" cy="1882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3" name="Picture 16" descr="FeriaGastronómica_UPV_10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319588" y="4519613"/>
            <a:ext cx="2492375" cy="187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4" name="Picture 17" descr="FeriaGastronómica_UPV_13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624638" y="4522788"/>
            <a:ext cx="2519362" cy="1855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" smtClean="0">
                <a:solidFill>
                  <a:schemeClr val="folHlink"/>
                </a:solidFill>
                <a:ea typeface="ＭＳ Ｐゴシック" charset="-128"/>
              </a:rPr>
              <a:t>International Cooperation </a:t>
            </a:r>
          </a:p>
        </p:txBody>
      </p:sp>
      <p:sp>
        <p:nvSpPr>
          <p:cNvPr id="2662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052513"/>
            <a:ext cx="8229600" cy="4525962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es-ES" sz="2800" smtClean="0">
                <a:ea typeface="ＭＳ Ｐゴシック" charset="-128"/>
              </a:rPr>
              <a:t>Full involvement in international university academic projects: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s-ES" sz="2800" smtClean="0">
                <a:ea typeface="ＭＳ Ｐゴシック" charset="-128"/>
              </a:rPr>
              <a:t> </a:t>
            </a:r>
          </a:p>
          <a:p>
            <a:pPr eaLnBrk="1" hangingPunct="1">
              <a:lnSpc>
                <a:spcPct val="90000"/>
              </a:lnSpc>
            </a:pPr>
            <a:r>
              <a:rPr lang="es-ES" sz="2000" smtClean="0">
                <a:ea typeface="ＭＳ Ｐゴシック" charset="-128"/>
              </a:rPr>
              <a:t>PCI-AECI</a:t>
            </a:r>
          </a:p>
          <a:p>
            <a:pPr eaLnBrk="1" hangingPunct="1">
              <a:lnSpc>
                <a:spcPct val="90000"/>
              </a:lnSpc>
            </a:pPr>
            <a:r>
              <a:rPr lang="es-ES" sz="2000" smtClean="0">
                <a:ea typeface="ＭＳ Ｐゴシック" charset="-128"/>
              </a:rPr>
              <a:t>AZAHAR</a:t>
            </a:r>
          </a:p>
          <a:p>
            <a:pPr eaLnBrk="1" hangingPunct="1">
              <a:lnSpc>
                <a:spcPct val="90000"/>
              </a:lnSpc>
            </a:pPr>
            <a:r>
              <a:rPr lang="es-ES" sz="2000" smtClean="0">
                <a:ea typeface="ＭＳ Ｐゴシック" charset="-128"/>
              </a:rPr>
              <a:t>TEMPUS</a:t>
            </a:r>
          </a:p>
          <a:p>
            <a:pPr eaLnBrk="1" hangingPunct="1">
              <a:lnSpc>
                <a:spcPct val="90000"/>
              </a:lnSpc>
            </a:pPr>
            <a:r>
              <a:rPr lang="es-ES" sz="2000" smtClean="0">
                <a:ea typeface="ＭＳ Ｐゴシック" charset="-128"/>
              </a:rPr>
              <a:t>ASIA-LINK</a:t>
            </a:r>
          </a:p>
          <a:p>
            <a:pPr eaLnBrk="1" hangingPunct="1">
              <a:lnSpc>
                <a:spcPct val="90000"/>
              </a:lnSpc>
            </a:pPr>
            <a:r>
              <a:rPr lang="es-ES" sz="2000" smtClean="0">
                <a:ea typeface="ＭＳ Ｐゴシック" charset="-128"/>
              </a:rPr>
              <a:t>ERASMUS MUNDUS</a:t>
            </a:r>
          </a:p>
          <a:p>
            <a:pPr eaLnBrk="1" hangingPunct="1">
              <a:lnSpc>
                <a:spcPct val="90000"/>
              </a:lnSpc>
            </a:pPr>
            <a:r>
              <a:rPr lang="es-ES" sz="2000" smtClean="0">
                <a:ea typeface="ＭＳ Ｐゴシック" charset="-128"/>
              </a:rPr>
              <a:t>VULCANUS JAPAN</a:t>
            </a:r>
          </a:p>
          <a:p>
            <a:pPr eaLnBrk="1" hangingPunct="1">
              <a:lnSpc>
                <a:spcPct val="90000"/>
              </a:lnSpc>
            </a:pPr>
            <a:r>
              <a:rPr lang="es-ES" sz="2000" smtClean="0">
                <a:ea typeface="ＭＳ Ｐゴシック" charset="-128"/>
              </a:rPr>
              <a:t>EU-AUSTRALIA</a:t>
            </a:r>
          </a:p>
          <a:p>
            <a:pPr eaLnBrk="1" hangingPunct="1">
              <a:lnSpc>
                <a:spcPct val="90000"/>
              </a:lnSpc>
            </a:pPr>
            <a:r>
              <a:rPr lang="es-ES" sz="2000" smtClean="0">
                <a:ea typeface="ＭＳ Ｐゴシック" charset="-128"/>
              </a:rPr>
              <a:t>ALFA</a:t>
            </a:r>
          </a:p>
          <a:p>
            <a:pPr eaLnBrk="1" hangingPunct="1">
              <a:lnSpc>
                <a:spcPct val="90000"/>
              </a:lnSpc>
            </a:pPr>
            <a:r>
              <a:rPr lang="es-ES" sz="2000" smtClean="0">
                <a:ea typeface="ＭＳ Ｐゴシック" charset="-128"/>
              </a:rPr>
              <a:t>LEONADO DA VINCI</a:t>
            </a:r>
          </a:p>
          <a:p>
            <a:pPr eaLnBrk="1" hangingPunct="1">
              <a:lnSpc>
                <a:spcPct val="90000"/>
              </a:lnSpc>
            </a:pPr>
            <a:endParaRPr lang="es-ES" sz="2000" smtClean="0">
              <a:ea typeface="ＭＳ Ｐゴシック" charset="-128"/>
            </a:endParaRPr>
          </a:p>
        </p:txBody>
      </p:sp>
      <p:pic>
        <p:nvPicPr>
          <p:cNvPr id="26627" name="Picture 4" descr="IMG_900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51275" y="2133600"/>
            <a:ext cx="4824413" cy="3216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4"/>
          <p:cNvSpPr>
            <a:spLocks noChangeArrowheads="1"/>
          </p:cNvSpPr>
          <p:nvPr/>
        </p:nvSpPr>
        <p:spPr bwMode="auto">
          <a:xfrm>
            <a:off x="-190500" y="1484313"/>
            <a:ext cx="9324975" cy="4192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lvl="1" eaLnBrk="0" hangingPunct="0">
              <a:lnSpc>
                <a:spcPct val="180000"/>
              </a:lnSpc>
              <a:buFont typeface="Wingdings" pitchFamily="2" charset="2"/>
              <a:buChar char="ü"/>
            </a:pPr>
            <a:r>
              <a:rPr lang="es-ES_tradnl" sz="2000" b="1">
                <a:solidFill>
                  <a:srgbClr val="336699"/>
                </a:solidFill>
                <a:latin typeface="Times New Roman" pitchFamily="18" charset="0"/>
              </a:rPr>
              <a:t> </a:t>
            </a:r>
            <a:r>
              <a:rPr lang="en-GB" sz="2000"/>
              <a:t>International Master in Materials and Sensors Systems for </a:t>
            </a:r>
          </a:p>
          <a:p>
            <a:pPr lvl="2" eaLnBrk="0" hangingPunct="0">
              <a:lnSpc>
                <a:spcPct val="180000"/>
              </a:lnSpc>
            </a:pPr>
            <a:r>
              <a:rPr lang="en-GB" sz="2000"/>
              <a:t>Environmental 	Technologies</a:t>
            </a:r>
            <a:endParaRPr lang="en-US" sz="2000"/>
          </a:p>
          <a:p>
            <a:pPr lvl="1" eaLnBrk="0" hangingPunct="0">
              <a:lnSpc>
                <a:spcPct val="180000"/>
              </a:lnSpc>
            </a:pPr>
            <a:r>
              <a:rPr lang="en-US" sz="2000"/>
              <a:t>   </a:t>
            </a:r>
            <a:r>
              <a:rPr lang="en-US" sz="1400"/>
              <a:t>	</a:t>
            </a:r>
            <a:r>
              <a:rPr lang="en-US" sz="1600"/>
              <a:t>- Universidad Politécnica de Valencia (Spain),</a:t>
            </a:r>
          </a:p>
          <a:p>
            <a:pPr lvl="1" eaLnBrk="0" hangingPunct="0">
              <a:lnSpc>
                <a:spcPct val="180000"/>
              </a:lnSpc>
            </a:pPr>
            <a:r>
              <a:rPr lang="en-US" sz="1600"/>
              <a:t>	- </a:t>
            </a:r>
            <a:r>
              <a:rPr lang="es-ES" sz="1600"/>
              <a:t>Universitá degli Studi di Bologna (Italy), </a:t>
            </a:r>
          </a:p>
          <a:p>
            <a:pPr lvl="1" eaLnBrk="0" hangingPunct="0">
              <a:lnSpc>
                <a:spcPct val="180000"/>
              </a:lnSpc>
            </a:pPr>
            <a:r>
              <a:rPr lang="es-ES" sz="1600"/>
              <a:t>	- </a:t>
            </a:r>
            <a:r>
              <a:rPr lang="en-GB" sz="1600"/>
              <a:t>Kungl Tekniska Högskolan (</a:t>
            </a:r>
            <a:r>
              <a:rPr lang="en-US" sz="1600"/>
              <a:t>Sweden)</a:t>
            </a:r>
          </a:p>
          <a:p>
            <a:pPr lvl="1" eaLnBrk="0" hangingPunct="0">
              <a:lnSpc>
                <a:spcPct val="180000"/>
              </a:lnSpc>
              <a:buFont typeface="Wingdings" pitchFamily="2" charset="2"/>
              <a:buChar char="ü"/>
            </a:pPr>
            <a:r>
              <a:rPr lang="en-US" sz="2000"/>
              <a:t> Vintage International Master of Science</a:t>
            </a:r>
            <a:endParaRPr lang="en-US" sz="2000">
              <a:solidFill>
                <a:srgbClr val="333300"/>
              </a:solidFill>
            </a:endParaRPr>
          </a:p>
          <a:p>
            <a:pPr lvl="1" eaLnBrk="0" hangingPunct="0">
              <a:lnSpc>
                <a:spcPct val="180000"/>
              </a:lnSpc>
            </a:pPr>
            <a:r>
              <a:rPr lang="en-US" sz="2000">
                <a:solidFill>
                  <a:srgbClr val="333300"/>
                </a:solidFill>
              </a:rPr>
              <a:t>	</a:t>
            </a:r>
            <a:r>
              <a:rPr lang="en-US" sz="1600">
                <a:solidFill>
                  <a:srgbClr val="333300"/>
                </a:solidFill>
              </a:rPr>
              <a:t>-  </a:t>
            </a:r>
            <a:r>
              <a:rPr lang="en-GB" sz="1600">
                <a:solidFill>
                  <a:srgbClr val="333300"/>
                </a:solidFill>
              </a:rPr>
              <a:t>UPV, Italy, Hungary ,Romania, Portugal, Greece, France, South Africa,  Chile, 		Switzerland</a:t>
            </a:r>
            <a:endParaRPr lang="en-US" sz="1600">
              <a:solidFill>
                <a:srgbClr val="333300"/>
              </a:solidFill>
            </a:endParaRPr>
          </a:p>
        </p:txBody>
      </p:sp>
      <p:sp>
        <p:nvSpPr>
          <p:cNvPr id="17411" name="Text Box 5"/>
          <p:cNvSpPr txBox="1">
            <a:spLocks noChangeArrowheads="1"/>
          </p:cNvSpPr>
          <p:nvPr/>
        </p:nvSpPr>
        <p:spPr bwMode="auto">
          <a:xfrm>
            <a:off x="460375" y="787400"/>
            <a:ext cx="282257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2800" b="1">
                <a:solidFill>
                  <a:srgbClr val="800000"/>
                </a:solidFill>
                <a:latin typeface="Calibri" pitchFamily="34" charset="0"/>
              </a:rPr>
              <a:t>Erasmus Mundus</a:t>
            </a:r>
            <a:endParaRPr lang="en-US" sz="2400"/>
          </a:p>
        </p:txBody>
      </p:sp>
      <p:sp>
        <p:nvSpPr>
          <p:cNvPr id="17412" name="Rectangle 6"/>
          <p:cNvSpPr>
            <a:spLocks noChangeArrowheads="1"/>
          </p:cNvSpPr>
          <p:nvPr/>
        </p:nvSpPr>
        <p:spPr bwMode="auto">
          <a:xfrm>
            <a:off x="301625" y="1473200"/>
            <a:ext cx="8423275" cy="4292600"/>
          </a:xfrm>
          <a:prstGeom prst="rect">
            <a:avLst/>
          </a:prstGeom>
          <a:noFill/>
          <a:ln w="28575">
            <a:solidFill>
              <a:srgbClr val="8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s-ES" sz="22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4"/>
          <p:cNvSpPr>
            <a:spLocks noChangeArrowheads="1"/>
          </p:cNvSpPr>
          <p:nvPr/>
        </p:nvSpPr>
        <p:spPr bwMode="auto">
          <a:xfrm>
            <a:off x="467544" y="1628800"/>
            <a:ext cx="8403406" cy="289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s-ES" sz="2800" b="1" dirty="0" smtClean="0">
                <a:solidFill>
                  <a:srgbClr val="336699"/>
                </a:solidFill>
                <a:latin typeface="Times New Roman" pitchFamily="18" charset="0"/>
              </a:rPr>
              <a:t>UPV </a:t>
            </a:r>
            <a:r>
              <a:rPr lang="es-ES" sz="2800" b="1" dirty="0" err="1" smtClean="0">
                <a:solidFill>
                  <a:srgbClr val="336699"/>
                </a:solidFill>
                <a:latin typeface="Times New Roman" pitchFamily="18" charset="0"/>
              </a:rPr>
              <a:t>coordinates</a:t>
            </a:r>
            <a:r>
              <a:rPr lang="es-ES" sz="2800" b="1" dirty="0" smtClean="0">
                <a:solidFill>
                  <a:srgbClr val="336699"/>
                </a:solidFill>
                <a:latin typeface="Times New Roman" pitchFamily="18" charset="0"/>
              </a:rPr>
              <a:t> 4 EM </a:t>
            </a:r>
            <a:r>
              <a:rPr lang="es-ES" sz="2800" b="1" dirty="0" err="1" smtClean="0">
                <a:solidFill>
                  <a:srgbClr val="336699"/>
                </a:solidFill>
                <a:latin typeface="Times New Roman" pitchFamily="18" charset="0"/>
              </a:rPr>
              <a:t>Action</a:t>
            </a:r>
            <a:r>
              <a:rPr lang="es-ES" sz="2800" b="1" dirty="0" smtClean="0">
                <a:solidFill>
                  <a:srgbClr val="336699"/>
                </a:solidFill>
                <a:latin typeface="Times New Roman" pitchFamily="18" charset="0"/>
              </a:rPr>
              <a:t> 2 </a:t>
            </a:r>
            <a:r>
              <a:rPr lang="es-ES" sz="2800" b="1" dirty="0" err="1" smtClean="0">
                <a:solidFill>
                  <a:srgbClr val="336699"/>
                </a:solidFill>
                <a:latin typeface="Times New Roman" pitchFamily="18" charset="0"/>
              </a:rPr>
              <a:t>programmes</a:t>
            </a:r>
            <a:r>
              <a:rPr lang="es-ES" sz="2800" b="1" dirty="0" smtClean="0">
                <a:solidFill>
                  <a:srgbClr val="336699"/>
                </a:solidFill>
                <a:latin typeface="Times New Roman" pitchFamily="18" charset="0"/>
              </a:rPr>
              <a:t>:</a:t>
            </a:r>
          </a:p>
          <a:p>
            <a:endParaRPr lang="es-ES" sz="2000" b="1" dirty="0" smtClean="0">
              <a:solidFill>
                <a:srgbClr val="336699"/>
              </a:solidFill>
              <a:latin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TEE (Transatlantic Partnership for Excellence in Engineering)</a:t>
            </a:r>
          </a:p>
          <a:p>
            <a:pPr>
              <a:buFont typeface="Arial" pitchFamily="34" charset="0"/>
              <a:buChar char="•"/>
            </a:pPr>
            <a:r>
              <a:rPr lang="en-US" dirty="0" err="1" smtClean="0"/>
              <a:t>EuroTANGO</a:t>
            </a:r>
            <a:r>
              <a:rPr lang="en-US" dirty="0" smtClean="0"/>
              <a:t> II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EUROTANGO Project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COOPEN Project</a:t>
            </a:r>
          </a:p>
          <a:p>
            <a:endParaRPr lang="en-US" sz="1600" dirty="0" smtClean="0"/>
          </a:p>
          <a:p>
            <a:r>
              <a:rPr lang="es-ES" sz="2800" b="1" dirty="0">
                <a:solidFill>
                  <a:srgbClr val="336699"/>
                </a:solidFill>
                <a:latin typeface="Times New Roman" pitchFamily="18" charset="0"/>
              </a:rPr>
              <a:t>UPV </a:t>
            </a:r>
            <a:r>
              <a:rPr lang="es-ES" sz="2800" b="1" dirty="0" err="1" smtClean="0">
                <a:solidFill>
                  <a:srgbClr val="336699"/>
                </a:solidFill>
                <a:latin typeface="Times New Roman" pitchFamily="18" charset="0"/>
              </a:rPr>
              <a:t>participates</a:t>
            </a:r>
            <a:r>
              <a:rPr lang="es-ES" sz="2800" b="1" dirty="0" smtClean="0">
                <a:solidFill>
                  <a:srgbClr val="336699"/>
                </a:solidFill>
                <a:latin typeface="Times New Roman" pitchFamily="18" charset="0"/>
              </a:rPr>
              <a:t> in 18 EM </a:t>
            </a:r>
            <a:r>
              <a:rPr lang="es-ES" sz="2800" b="1" dirty="0" err="1">
                <a:solidFill>
                  <a:srgbClr val="336699"/>
                </a:solidFill>
                <a:latin typeface="Times New Roman" pitchFamily="18" charset="0"/>
              </a:rPr>
              <a:t>Action</a:t>
            </a:r>
            <a:r>
              <a:rPr lang="es-ES" sz="2800" b="1" dirty="0">
                <a:solidFill>
                  <a:srgbClr val="336699"/>
                </a:solidFill>
                <a:latin typeface="Times New Roman" pitchFamily="18" charset="0"/>
              </a:rPr>
              <a:t> 2 </a:t>
            </a:r>
            <a:r>
              <a:rPr lang="es-ES" sz="2800" b="1" dirty="0" err="1" smtClean="0">
                <a:solidFill>
                  <a:srgbClr val="336699"/>
                </a:solidFill>
                <a:latin typeface="Times New Roman" pitchFamily="18" charset="0"/>
              </a:rPr>
              <a:t>programmes</a:t>
            </a:r>
            <a:endParaRPr lang="es-ES" sz="2800" b="1" dirty="0">
              <a:solidFill>
                <a:srgbClr val="336699"/>
              </a:solidFill>
              <a:latin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endParaRPr lang="en-US" dirty="0" smtClean="0"/>
          </a:p>
        </p:txBody>
      </p:sp>
      <p:sp>
        <p:nvSpPr>
          <p:cNvPr id="18435" name="Text Box 5"/>
          <p:cNvSpPr txBox="1">
            <a:spLocks noChangeArrowheads="1"/>
          </p:cNvSpPr>
          <p:nvPr/>
        </p:nvSpPr>
        <p:spPr bwMode="auto">
          <a:xfrm>
            <a:off x="460375" y="787400"/>
            <a:ext cx="608224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2800" b="1" dirty="0">
                <a:solidFill>
                  <a:srgbClr val="800000"/>
                </a:solidFill>
                <a:latin typeface="Calibri" pitchFamily="34" charset="0"/>
              </a:rPr>
              <a:t>Erasmus </a:t>
            </a:r>
            <a:r>
              <a:rPr lang="en-US" sz="2800" b="1" dirty="0" err="1">
                <a:solidFill>
                  <a:srgbClr val="800000"/>
                </a:solidFill>
                <a:latin typeface="Calibri" pitchFamily="34" charset="0"/>
              </a:rPr>
              <a:t>Mundus</a:t>
            </a:r>
            <a:r>
              <a:rPr lang="en-US" sz="2800" b="1" dirty="0">
                <a:solidFill>
                  <a:srgbClr val="800000"/>
                </a:solidFill>
                <a:latin typeface="Calibri" pitchFamily="34" charset="0"/>
              </a:rPr>
              <a:t> </a:t>
            </a:r>
            <a:r>
              <a:rPr lang="en-US" sz="2800" b="1" dirty="0" smtClean="0">
                <a:solidFill>
                  <a:srgbClr val="800000"/>
                </a:solidFill>
                <a:latin typeface="Calibri" pitchFamily="34" charset="0"/>
              </a:rPr>
              <a:t>Cooperation- Action 2</a:t>
            </a:r>
            <a:endParaRPr lang="en-US" sz="2400" dirty="0"/>
          </a:p>
        </p:txBody>
      </p:sp>
      <p:sp>
        <p:nvSpPr>
          <p:cNvPr id="18436" name="Rectangle 6"/>
          <p:cNvSpPr>
            <a:spLocks noChangeArrowheads="1"/>
          </p:cNvSpPr>
          <p:nvPr/>
        </p:nvSpPr>
        <p:spPr bwMode="auto">
          <a:xfrm>
            <a:off x="179512" y="836713"/>
            <a:ext cx="8423275" cy="3744416"/>
          </a:xfrm>
          <a:prstGeom prst="rect">
            <a:avLst/>
          </a:prstGeom>
          <a:noFill/>
          <a:ln w="28575">
            <a:solidFill>
              <a:srgbClr val="8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s-ES" sz="22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74650" y="881063"/>
            <a:ext cx="8250238" cy="4913312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es-ES" sz="2800" b="1" smtClean="0">
                <a:solidFill>
                  <a:srgbClr val="800000"/>
                </a:solidFill>
                <a:latin typeface="Calibri" pitchFamily="34" charset="0"/>
              </a:rPr>
              <a:t>Nets and International forums participation: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s-ES" sz="2800" b="1" smtClean="0">
              <a:solidFill>
                <a:srgbClr val="800000"/>
              </a:solidFill>
              <a:latin typeface="Calibri" pitchFamily="34" charset="0"/>
            </a:endParaRPr>
          </a:p>
          <a:p>
            <a:pPr lvl="1" eaLnBrk="1" hangingPunct="1">
              <a:lnSpc>
                <a:spcPct val="80000"/>
              </a:lnSpc>
            </a:pPr>
            <a:r>
              <a:rPr lang="es-ES" sz="2000" smtClean="0"/>
              <a:t>AUIP</a:t>
            </a:r>
          </a:p>
          <a:p>
            <a:pPr lvl="1" eaLnBrk="1" hangingPunct="1">
              <a:lnSpc>
                <a:spcPct val="80000"/>
              </a:lnSpc>
            </a:pPr>
            <a:r>
              <a:rPr lang="es-ES" sz="2000" smtClean="0"/>
              <a:t>COLUMBUS</a:t>
            </a:r>
          </a:p>
          <a:p>
            <a:pPr lvl="1" eaLnBrk="1" hangingPunct="1">
              <a:lnSpc>
                <a:spcPct val="80000"/>
              </a:lnSpc>
            </a:pPr>
            <a:r>
              <a:rPr lang="es-ES" sz="2000" smtClean="0"/>
              <a:t>ASIBEI</a:t>
            </a:r>
          </a:p>
          <a:p>
            <a:pPr lvl="1" eaLnBrk="1" hangingPunct="1">
              <a:lnSpc>
                <a:spcPct val="80000"/>
              </a:lnSpc>
            </a:pPr>
            <a:r>
              <a:rPr lang="es-ES" sz="2000" smtClean="0"/>
              <a:t>GRUPO SANTANDER</a:t>
            </a:r>
          </a:p>
          <a:p>
            <a:pPr lvl="1" eaLnBrk="1" hangingPunct="1">
              <a:lnSpc>
                <a:spcPct val="80000"/>
              </a:lnSpc>
            </a:pPr>
            <a:r>
              <a:rPr lang="es-ES" sz="2000" smtClean="0"/>
              <a:t>TORDESILLAS</a:t>
            </a:r>
          </a:p>
          <a:p>
            <a:pPr lvl="1" eaLnBrk="1" hangingPunct="1">
              <a:lnSpc>
                <a:spcPct val="80000"/>
              </a:lnSpc>
            </a:pPr>
            <a:r>
              <a:rPr lang="es-ES" sz="2000" smtClean="0"/>
              <a:t>RECLA</a:t>
            </a:r>
          </a:p>
          <a:p>
            <a:pPr lvl="1" eaLnBrk="1" hangingPunct="1">
              <a:lnSpc>
                <a:spcPct val="80000"/>
              </a:lnSpc>
            </a:pPr>
            <a:r>
              <a:rPr lang="es-ES" sz="2000" smtClean="0"/>
              <a:t>MAGALHAES</a:t>
            </a:r>
          </a:p>
          <a:p>
            <a:pPr lvl="1" eaLnBrk="1" hangingPunct="1">
              <a:lnSpc>
                <a:spcPct val="80000"/>
              </a:lnSpc>
            </a:pPr>
            <a:r>
              <a:rPr lang="es-ES" sz="2000" smtClean="0"/>
              <a:t>MAGELLAN EXCHANGE</a:t>
            </a:r>
          </a:p>
          <a:p>
            <a:pPr lvl="1" eaLnBrk="1" hangingPunct="1">
              <a:lnSpc>
                <a:spcPct val="80000"/>
              </a:lnSpc>
            </a:pPr>
            <a:r>
              <a:rPr lang="es-ES" sz="2000" smtClean="0"/>
              <a:t>T.I.M.E.</a:t>
            </a:r>
          </a:p>
          <a:p>
            <a:pPr lvl="1" eaLnBrk="1" hangingPunct="1">
              <a:lnSpc>
                <a:spcPct val="80000"/>
              </a:lnSpc>
            </a:pPr>
            <a:r>
              <a:rPr lang="es-ES" sz="2000" smtClean="0"/>
              <a:t>EAIE</a:t>
            </a:r>
          </a:p>
          <a:p>
            <a:pPr lvl="1" eaLnBrk="1" hangingPunct="1">
              <a:lnSpc>
                <a:spcPct val="80000"/>
              </a:lnSpc>
            </a:pPr>
            <a:r>
              <a:rPr lang="es-ES" sz="2000" smtClean="0"/>
              <a:t>SEFI</a:t>
            </a:r>
          </a:p>
          <a:p>
            <a:pPr lvl="1" eaLnBrk="1" hangingPunct="1">
              <a:lnSpc>
                <a:spcPct val="80000"/>
              </a:lnSpc>
            </a:pPr>
            <a:r>
              <a:rPr lang="es-ES" sz="2000" smtClean="0"/>
              <a:t>CESAER</a:t>
            </a:r>
          </a:p>
          <a:p>
            <a:pPr lvl="1" eaLnBrk="1" hangingPunct="1">
              <a:lnSpc>
                <a:spcPct val="80000"/>
              </a:lnSpc>
            </a:pPr>
            <a:r>
              <a:rPr lang="es-ES" sz="2000" smtClean="0"/>
              <a:t>CONAHEC</a:t>
            </a:r>
          </a:p>
          <a:p>
            <a:pPr eaLnBrk="1" hangingPunct="1">
              <a:lnSpc>
                <a:spcPct val="80000"/>
              </a:lnSpc>
            </a:pPr>
            <a:endParaRPr lang="es-ES" smtClean="0"/>
          </a:p>
        </p:txBody>
      </p:sp>
      <p:pic>
        <p:nvPicPr>
          <p:cNvPr id="19459" name="Picture 4" descr="T.I.M.E.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00688" y="1430338"/>
            <a:ext cx="1130300" cy="954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0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969125" y="1333500"/>
            <a:ext cx="1641475" cy="1036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1" name="Picture 6" descr="2008logo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489575" y="2505075"/>
            <a:ext cx="3200400" cy="752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2" name="Picture 7" descr="logo">
            <a:hlinkClick r:id="rId8"/>
          </p:cNvPr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5554663" y="3249613"/>
            <a:ext cx="2381250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3" name="Picture 8" descr="CONAHEC Logo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4619625" y="4581525"/>
            <a:ext cx="4524375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4" name="Picture 9" descr="logo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5864225" y="5229225"/>
            <a:ext cx="1900238" cy="1123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1196975"/>
            <a:ext cx="8229600" cy="4525963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endParaRPr lang="es-ES" sz="5400" smtClean="0"/>
          </a:p>
          <a:p>
            <a:pPr algn="ctr" eaLnBrk="1" hangingPunct="1">
              <a:lnSpc>
                <a:spcPct val="90000"/>
              </a:lnSpc>
              <a:buFontTx/>
              <a:buNone/>
            </a:pPr>
            <a:r>
              <a:rPr lang="es-ES" sz="5400" smtClean="0"/>
              <a:t>Thank you</a:t>
            </a:r>
          </a:p>
          <a:p>
            <a:pPr algn="ctr" eaLnBrk="1" hangingPunct="1">
              <a:lnSpc>
                <a:spcPct val="90000"/>
              </a:lnSpc>
              <a:buFontTx/>
              <a:buNone/>
            </a:pPr>
            <a:r>
              <a:rPr lang="es-ES" sz="5400" smtClean="0"/>
              <a:t>And</a:t>
            </a:r>
          </a:p>
          <a:p>
            <a:pPr algn="ctr" eaLnBrk="1" hangingPunct="1">
              <a:lnSpc>
                <a:spcPct val="90000"/>
              </a:lnSpc>
              <a:buFontTx/>
              <a:buNone/>
            </a:pPr>
            <a:r>
              <a:rPr lang="es-ES" sz="5400" smtClean="0"/>
              <a:t>Welcome to our University!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3 Marcador de número de diapositiva"/>
          <p:cNvSpPr txBox="1">
            <a:spLocks noGrp="1"/>
          </p:cNvSpPr>
          <p:nvPr/>
        </p:nvSpPr>
        <p:spPr bwMode="auto">
          <a:xfrm>
            <a:off x="8532813" y="6553200"/>
            <a:ext cx="51435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65242D1A-1DD0-4E1B-AD9D-42B8B173B09C}" type="slidenum">
              <a:rPr lang="es-ES" sz="900"/>
              <a:pPr algn="r"/>
              <a:t>2</a:t>
            </a:fld>
            <a:endParaRPr lang="es-ES" sz="900"/>
          </a:p>
        </p:txBody>
      </p:sp>
      <p:sp>
        <p:nvSpPr>
          <p:cNvPr id="5123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627313" y="115888"/>
            <a:ext cx="6099175" cy="457200"/>
          </a:xfrm>
        </p:spPr>
        <p:txBody>
          <a:bodyPr/>
          <a:lstStyle/>
          <a:p>
            <a:r>
              <a:rPr lang="en-GB" sz="3200" smtClean="0">
                <a:solidFill>
                  <a:schemeClr val="hlink"/>
                </a:solidFill>
                <a:latin typeface="Calibri" pitchFamily="34" charset="0"/>
              </a:rPr>
              <a:t>		International Relations </a:t>
            </a:r>
          </a:p>
        </p:txBody>
      </p:sp>
      <p:sp>
        <p:nvSpPr>
          <p:cNvPr id="5124" name="Rectangle 3"/>
          <p:cNvSpPr>
            <a:spLocks noChangeArrowheads="1"/>
          </p:cNvSpPr>
          <p:nvPr/>
        </p:nvSpPr>
        <p:spPr bwMode="auto">
          <a:xfrm>
            <a:off x="0" y="22431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ES_tradnl"/>
          </a:p>
        </p:txBody>
      </p:sp>
      <p:sp>
        <p:nvSpPr>
          <p:cNvPr id="5125" name="AutoShape 5"/>
          <p:cNvSpPr>
            <a:spLocks noChangeArrowheads="1"/>
          </p:cNvSpPr>
          <p:nvPr/>
        </p:nvSpPr>
        <p:spPr bwMode="auto">
          <a:xfrm>
            <a:off x="3490913" y="765175"/>
            <a:ext cx="1728787" cy="1008063"/>
          </a:xfrm>
          <a:prstGeom prst="flowChartAlternateProcess">
            <a:avLst/>
          </a:prstGeom>
          <a:noFill/>
          <a:ln w="28575" algn="ctr">
            <a:solidFill>
              <a:schemeClr val="accent2"/>
            </a:solidFill>
            <a:miter lim="800000"/>
            <a:headEnd/>
            <a:tailEnd/>
          </a:ln>
        </p:spPr>
        <p:txBody>
          <a:bodyPr anchor="ctr"/>
          <a:lstStyle/>
          <a:p>
            <a:pPr algn="ctr">
              <a:buClr>
                <a:srgbClr val="000080"/>
              </a:buClr>
              <a:buFont typeface="Symbol" pitchFamily="18" charset="2"/>
              <a:buNone/>
            </a:pPr>
            <a:r>
              <a:rPr lang="en-GB" sz="1200" b="1"/>
              <a:t>VICE-RECTORATE FOR INTERNATIONAL RELATIONS AND COOPERATION</a:t>
            </a:r>
          </a:p>
        </p:txBody>
      </p:sp>
      <p:sp>
        <p:nvSpPr>
          <p:cNvPr id="5126" name="AutoShape 7"/>
          <p:cNvSpPr>
            <a:spLocks noChangeArrowheads="1"/>
          </p:cNvSpPr>
          <p:nvPr/>
        </p:nvSpPr>
        <p:spPr bwMode="auto">
          <a:xfrm>
            <a:off x="147638" y="2319338"/>
            <a:ext cx="1309687" cy="884237"/>
          </a:xfrm>
          <a:prstGeom prst="flowChartAlternateProcess">
            <a:avLst/>
          </a:prstGeom>
          <a:noFill/>
          <a:ln w="28575">
            <a:solidFill>
              <a:schemeClr val="folHlink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GB" sz="1000" b="1">
                <a:solidFill>
                  <a:srgbClr val="000000"/>
                </a:solidFill>
              </a:rPr>
              <a:t>INTERNATIONAL ACTIONS AREA</a:t>
            </a:r>
          </a:p>
          <a:p>
            <a:pPr algn="ctr"/>
            <a:endParaRPr lang="en-GB" sz="1000" b="1">
              <a:solidFill>
                <a:srgbClr val="000000"/>
              </a:solidFill>
            </a:endParaRPr>
          </a:p>
        </p:txBody>
      </p:sp>
      <p:sp>
        <p:nvSpPr>
          <p:cNvPr id="5127" name="AutoShape 9"/>
          <p:cNvSpPr>
            <a:spLocks noChangeArrowheads="1"/>
          </p:cNvSpPr>
          <p:nvPr/>
        </p:nvSpPr>
        <p:spPr bwMode="auto">
          <a:xfrm>
            <a:off x="2335213" y="2312988"/>
            <a:ext cx="1338262" cy="874712"/>
          </a:xfrm>
          <a:prstGeom prst="flowChartAlternateProcess">
            <a:avLst/>
          </a:prstGeom>
          <a:noFill/>
          <a:ln w="28575" algn="ctr">
            <a:solidFill>
              <a:schemeClr val="folHlink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GB" sz="1000" b="1">
                <a:solidFill>
                  <a:srgbClr val="000000"/>
                </a:solidFill>
              </a:rPr>
              <a:t>INTERNATIONALCOOPERATION AREA</a:t>
            </a:r>
          </a:p>
        </p:txBody>
      </p:sp>
      <p:sp>
        <p:nvSpPr>
          <p:cNvPr id="5128" name="AutoShape 10"/>
          <p:cNvSpPr>
            <a:spLocks noChangeArrowheads="1"/>
          </p:cNvSpPr>
          <p:nvPr/>
        </p:nvSpPr>
        <p:spPr bwMode="auto">
          <a:xfrm>
            <a:off x="4968875" y="2319338"/>
            <a:ext cx="1239838" cy="858837"/>
          </a:xfrm>
          <a:prstGeom prst="flowChartAlternateProcess">
            <a:avLst/>
          </a:prstGeom>
          <a:noFill/>
          <a:ln w="28575" algn="ctr">
            <a:solidFill>
              <a:schemeClr val="folHlink"/>
            </a:solidFill>
            <a:miter lim="800000"/>
            <a:headEnd/>
            <a:tailEnd/>
          </a:ln>
        </p:spPr>
        <p:txBody>
          <a:bodyPr lIns="36000" rIns="54000" anchor="ctr"/>
          <a:lstStyle/>
          <a:p>
            <a:pPr algn="ctr"/>
            <a:r>
              <a:rPr lang="en-GB" sz="1000" b="1">
                <a:solidFill>
                  <a:srgbClr val="000000"/>
                </a:solidFill>
              </a:rPr>
              <a:t>INTERNATIONAL ACADEMIC EXCHANGE AREA</a:t>
            </a:r>
          </a:p>
        </p:txBody>
      </p:sp>
      <p:sp>
        <p:nvSpPr>
          <p:cNvPr id="5129" name="AutoShape 11"/>
          <p:cNvSpPr>
            <a:spLocks noChangeArrowheads="1"/>
          </p:cNvSpPr>
          <p:nvPr/>
        </p:nvSpPr>
        <p:spPr bwMode="auto">
          <a:xfrm>
            <a:off x="1255713" y="3800475"/>
            <a:ext cx="6659562" cy="433388"/>
          </a:xfrm>
          <a:prstGeom prst="flowChartAlternateProcess">
            <a:avLst/>
          </a:prstGeom>
          <a:noFill/>
          <a:ln w="28575">
            <a:solidFill>
              <a:srgbClr val="3399FF"/>
            </a:solidFill>
            <a:miter lim="800000"/>
            <a:headEnd/>
            <a:tailEnd/>
          </a:ln>
        </p:spPr>
        <p:txBody>
          <a:bodyPr lIns="36000" rIns="54000" anchor="ctr"/>
          <a:lstStyle/>
          <a:p>
            <a:pPr algn="ctr"/>
            <a:r>
              <a:rPr lang="en-GB" sz="1200" b="1">
                <a:solidFill>
                  <a:srgbClr val="000000"/>
                </a:solidFill>
              </a:rPr>
              <a:t>13 School Offices of International Relations</a:t>
            </a:r>
            <a:endParaRPr lang="en-GB" sz="1200" b="1"/>
          </a:p>
        </p:txBody>
      </p:sp>
      <p:sp>
        <p:nvSpPr>
          <p:cNvPr id="5130" name="Line 17"/>
          <p:cNvSpPr>
            <a:spLocks noChangeShapeType="1"/>
          </p:cNvSpPr>
          <p:nvPr/>
        </p:nvSpPr>
        <p:spPr bwMode="auto">
          <a:xfrm>
            <a:off x="762000" y="2047875"/>
            <a:ext cx="1588" cy="25717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5131" name="Line 19"/>
          <p:cNvSpPr>
            <a:spLocks noChangeShapeType="1"/>
          </p:cNvSpPr>
          <p:nvPr/>
        </p:nvSpPr>
        <p:spPr bwMode="auto">
          <a:xfrm>
            <a:off x="2955925" y="2087563"/>
            <a:ext cx="0" cy="2159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5132" name="Line 24"/>
          <p:cNvSpPr>
            <a:spLocks noChangeShapeType="1"/>
          </p:cNvSpPr>
          <p:nvPr/>
        </p:nvSpPr>
        <p:spPr bwMode="auto">
          <a:xfrm>
            <a:off x="4356100" y="1773238"/>
            <a:ext cx="0" cy="287337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5133" name="Line 25"/>
          <p:cNvSpPr>
            <a:spLocks noChangeShapeType="1"/>
          </p:cNvSpPr>
          <p:nvPr/>
        </p:nvSpPr>
        <p:spPr bwMode="auto">
          <a:xfrm>
            <a:off x="730250" y="2070100"/>
            <a:ext cx="7289800" cy="17463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5134" name="Line 33"/>
          <p:cNvSpPr>
            <a:spLocks noChangeShapeType="1"/>
          </p:cNvSpPr>
          <p:nvPr/>
        </p:nvSpPr>
        <p:spPr bwMode="auto">
          <a:xfrm flipV="1">
            <a:off x="4354513" y="2097088"/>
            <a:ext cx="11112" cy="167957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5135" name="Line 18"/>
          <p:cNvSpPr>
            <a:spLocks noChangeShapeType="1"/>
          </p:cNvSpPr>
          <p:nvPr/>
        </p:nvSpPr>
        <p:spPr bwMode="auto">
          <a:xfrm flipH="1">
            <a:off x="5551488" y="2097088"/>
            <a:ext cx="0" cy="2159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5136" name="AutoShape 10"/>
          <p:cNvSpPr>
            <a:spLocks noChangeArrowheads="1"/>
          </p:cNvSpPr>
          <p:nvPr/>
        </p:nvSpPr>
        <p:spPr bwMode="auto">
          <a:xfrm>
            <a:off x="7256463" y="2270125"/>
            <a:ext cx="1177925" cy="892175"/>
          </a:xfrm>
          <a:prstGeom prst="flowChartAlternateProcess">
            <a:avLst/>
          </a:prstGeom>
          <a:noFill/>
          <a:ln w="28575" algn="ctr">
            <a:solidFill>
              <a:schemeClr val="folHlink"/>
            </a:solidFill>
            <a:miter lim="800000"/>
            <a:headEnd/>
            <a:tailEnd/>
          </a:ln>
        </p:spPr>
        <p:txBody>
          <a:bodyPr lIns="36000" rIns="54000" anchor="ctr"/>
          <a:lstStyle/>
          <a:p>
            <a:pPr algn="ctr"/>
            <a:r>
              <a:rPr lang="en-GB" sz="1200" b="1">
                <a:solidFill>
                  <a:srgbClr val="000000"/>
                </a:solidFill>
              </a:rPr>
              <a:t>LANGUAGE CENTRE</a:t>
            </a:r>
          </a:p>
          <a:p>
            <a:pPr algn="ctr"/>
            <a:r>
              <a:rPr lang="en-GB" sz="1200" b="1">
                <a:solidFill>
                  <a:srgbClr val="000000"/>
                </a:solidFill>
              </a:rPr>
              <a:t>AREA</a:t>
            </a:r>
          </a:p>
        </p:txBody>
      </p:sp>
      <p:sp>
        <p:nvSpPr>
          <p:cNvPr id="5137" name="Line 18"/>
          <p:cNvSpPr>
            <a:spLocks noChangeShapeType="1"/>
          </p:cNvSpPr>
          <p:nvPr/>
        </p:nvSpPr>
        <p:spPr bwMode="auto">
          <a:xfrm>
            <a:off x="7997825" y="2054225"/>
            <a:ext cx="0" cy="2254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914400" y="0"/>
            <a:ext cx="8229600" cy="579438"/>
          </a:xfrm>
        </p:spPr>
        <p:txBody>
          <a:bodyPr lIns="92075" tIns="46038" rIns="92075" bIns="46038" anchor="t">
            <a:spAutoFit/>
          </a:bodyPr>
          <a:lstStyle/>
          <a:p>
            <a:pPr algn="r" eaLnBrk="1" hangingPunct="1"/>
            <a:r>
              <a:rPr lang="es-ES" sz="2800" b="1" smtClean="0">
                <a:solidFill>
                  <a:srgbClr val="800000"/>
                </a:solidFill>
                <a:latin typeface="Calibri" pitchFamily="34" charset="0"/>
              </a:rPr>
              <a:t>International</a:t>
            </a:r>
            <a:r>
              <a:rPr lang="es-ES" sz="3200" smtClean="0">
                <a:solidFill>
                  <a:schemeClr val="hlink"/>
                </a:solidFill>
                <a:latin typeface="Calibri" pitchFamily="34" charset="0"/>
              </a:rPr>
              <a:t> </a:t>
            </a:r>
            <a:r>
              <a:rPr lang="es-ES" sz="2800" b="1" smtClean="0">
                <a:solidFill>
                  <a:srgbClr val="800000"/>
                </a:solidFill>
                <a:latin typeface="Calibri" pitchFamily="34" charset="0"/>
              </a:rPr>
              <a:t>Relations</a:t>
            </a:r>
          </a:p>
        </p:txBody>
      </p:sp>
      <p:sp>
        <p:nvSpPr>
          <p:cNvPr id="6147" name="Rectangle 4"/>
          <p:cNvSpPr>
            <a:spLocks noChangeArrowheads="1"/>
          </p:cNvSpPr>
          <p:nvPr/>
        </p:nvSpPr>
        <p:spPr bwMode="auto">
          <a:xfrm>
            <a:off x="0" y="1484313"/>
            <a:ext cx="9324975" cy="448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lvl="1" eaLnBrk="0" hangingPunct="0">
              <a:lnSpc>
                <a:spcPct val="180000"/>
              </a:lnSpc>
              <a:buFont typeface="Wingdings" pitchFamily="2" charset="2"/>
              <a:buChar char="ü"/>
            </a:pPr>
            <a:r>
              <a:rPr lang="es-ES_tradnl" sz="1600" b="1">
                <a:solidFill>
                  <a:srgbClr val="336699"/>
                </a:solidFill>
                <a:latin typeface="Times New Roman" pitchFamily="18" charset="0"/>
              </a:rPr>
              <a:t> </a:t>
            </a:r>
            <a:r>
              <a:rPr lang="en-US" sz="1600"/>
              <a:t>Well-established channels of mobility</a:t>
            </a:r>
          </a:p>
          <a:p>
            <a:pPr lvl="1" eaLnBrk="0" hangingPunct="0">
              <a:lnSpc>
                <a:spcPct val="180000"/>
              </a:lnSpc>
              <a:buFont typeface="Wingdings" pitchFamily="2" charset="2"/>
              <a:buChar char="ü"/>
            </a:pPr>
            <a:r>
              <a:rPr lang="en-US" sz="1600"/>
              <a:t> Well-defined and organized International structure</a:t>
            </a:r>
          </a:p>
          <a:p>
            <a:pPr lvl="1" eaLnBrk="0" hangingPunct="0">
              <a:lnSpc>
                <a:spcPct val="180000"/>
              </a:lnSpc>
              <a:buFont typeface="Wingdings" pitchFamily="2" charset="2"/>
              <a:buChar char="ü"/>
            </a:pPr>
            <a:r>
              <a:rPr lang="en-US" sz="1600"/>
              <a:t> Institutional plan of Internationalization</a:t>
            </a:r>
          </a:p>
          <a:p>
            <a:pPr lvl="1" eaLnBrk="0" hangingPunct="0">
              <a:lnSpc>
                <a:spcPct val="180000"/>
              </a:lnSpc>
              <a:buFont typeface="Wingdings" pitchFamily="2" charset="2"/>
              <a:buChar char="ü"/>
            </a:pPr>
            <a:r>
              <a:rPr lang="en-US" sz="1600"/>
              <a:t> Emphasis on Networking collaboration</a:t>
            </a:r>
          </a:p>
          <a:p>
            <a:pPr lvl="1" eaLnBrk="0" hangingPunct="0">
              <a:lnSpc>
                <a:spcPct val="180000"/>
              </a:lnSpc>
              <a:buFont typeface="Wingdings" pitchFamily="2" charset="2"/>
              <a:buChar char="ü"/>
            </a:pPr>
            <a:r>
              <a:rPr lang="en-US" sz="1600"/>
              <a:t> Financial support to mobility</a:t>
            </a:r>
          </a:p>
          <a:p>
            <a:pPr lvl="1" eaLnBrk="0" hangingPunct="0">
              <a:lnSpc>
                <a:spcPct val="180000"/>
              </a:lnSpc>
              <a:buFont typeface="Wingdings" pitchFamily="2" charset="2"/>
              <a:buChar char="ü"/>
            </a:pPr>
            <a:r>
              <a:rPr lang="en-US" sz="1600"/>
              <a:t> High level of participation in the exchange programmes</a:t>
            </a:r>
          </a:p>
          <a:p>
            <a:pPr lvl="1" eaLnBrk="0" hangingPunct="0">
              <a:lnSpc>
                <a:spcPct val="180000"/>
              </a:lnSpc>
              <a:buFont typeface="Wingdings" pitchFamily="2" charset="2"/>
              <a:buChar char="ü"/>
            </a:pPr>
            <a:r>
              <a:rPr lang="en-US" sz="1600"/>
              <a:t> Promotion of the institutional participation in Erasmus Mundus/External Cooperation programmes</a:t>
            </a:r>
          </a:p>
          <a:p>
            <a:pPr lvl="1" eaLnBrk="0" hangingPunct="0">
              <a:lnSpc>
                <a:spcPct val="180000"/>
              </a:lnSpc>
              <a:buFont typeface="Wingdings" pitchFamily="2" charset="2"/>
              <a:buChar char="ü"/>
            </a:pPr>
            <a:r>
              <a:rPr lang="en-US" sz="1600"/>
              <a:t> Support for new initiatives (mentor programme, teaching in English,..)</a:t>
            </a:r>
          </a:p>
          <a:p>
            <a:pPr lvl="1" eaLnBrk="0" hangingPunct="0">
              <a:lnSpc>
                <a:spcPct val="180000"/>
              </a:lnSpc>
              <a:buFont typeface="Wingdings" pitchFamily="2" charset="2"/>
              <a:buChar char="ü"/>
            </a:pPr>
            <a:r>
              <a:rPr lang="en-US" sz="1600"/>
              <a:t> Emphasis on quality</a:t>
            </a:r>
          </a:p>
        </p:txBody>
      </p:sp>
      <p:sp>
        <p:nvSpPr>
          <p:cNvPr id="6148" name="Text Box 5"/>
          <p:cNvSpPr txBox="1">
            <a:spLocks noChangeArrowheads="1"/>
          </p:cNvSpPr>
          <p:nvPr/>
        </p:nvSpPr>
        <p:spPr bwMode="auto">
          <a:xfrm>
            <a:off x="468313" y="908050"/>
            <a:ext cx="5202237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2800" b="1">
                <a:solidFill>
                  <a:srgbClr val="800000"/>
                </a:solidFill>
                <a:latin typeface="Calibri" pitchFamily="34" charset="0"/>
              </a:rPr>
              <a:t>Overview of the current situation</a:t>
            </a:r>
            <a:r>
              <a:rPr lang="en-US" sz="2400"/>
              <a:t>:</a:t>
            </a:r>
          </a:p>
        </p:txBody>
      </p:sp>
      <p:sp>
        <p:nvSpPr>
          <p:cNvPr id="6149" name="Rectangle 6"/>
          <p:cNvSpPr>
            <a:spLocks noChangeArrowheads="1"/>
          </p:cNvSpPr>
          <p:nvPr/>
        </p:nvSpPr>
        <p:spPr bwMode="auto">
          <a:xfrm>
            <a:off x="301625" y="1473200"/>
            <a:ext cx="8423275" cy="4692650"/>
          </a:xfrm>
          <a:prstGeom prst="rect">
            <a:avLst/>
          </a:prstGeom>
          <a:noFill/>
          <a:ln w="28575">
            <a:solidFill>
              <a:srgbClr val="8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s-ES" sz="22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s-ES" sz="3600" b="1" smtClean="0">
                <a:solidFill>
                  <a:srgbClr val="800000"/>
                </a:solidFill>
                <a:latin typeface="Calibri" pitchFamily="34" charset="0"/>
              </a:rPr>
              <a:t>INTERNATIONAL EXCHANGE PROGRAMMES AREA</a:t>
            </a:r>
          </a:p>
        </p:txBody>
      </p:sp>
      <p:pic>
        <p:nvPicPr>
          <p:cNvPr id="7171" name="Picture 9" descr="FeriaGastronómica_UPV_10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70663" y="5084763"/>
            <a:ext cx="2573337" cy="1293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2" name="Picture 10" descr="MARZO JORDANI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24300" y="5084763"/>
            <a:ext cx="2686050" cy="1274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3" name="Picture 7" descr="foodfair00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5076825"/>
            <a:ext cx="2519363" cy="1271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4" name="Picture 8" descr="paëla008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13013" y="5054600"/>
            <a:ext cx="1411287" cy="1341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2843213" y="-242888"/>
            <a:ext cx="8589962" cy="1143001"/>
          </a:xfrm>
        </p:spPr>
        <p:txBody>
          <a:bodyPr/>
          <a:lstStyle/>
          <a:p>
            <a:pPr algn="l" eaLnBrk="1" hangingPunct="1"/>
            <a:r>
              <a:rPr lang="es-ES" sz="2800" b="1" smtClean="0">
                <a:solidFill>
                  <a:srgbClr val="800000"/>
                </a:solidFill>
                <a:latin typeface="Calibri" pitchFamily="34" charset="0"/>
              </a:rPr>
              <a:t>International Exchange Programmes Area</a:t>
            </a:r>
          </a:p>
        </p:txBody>
      </p:sp>
      <p:sp>
        <p:nvSpPr>
          <p:cNvPr id="8195" name="Rectangle 3"/>
          <p:cNvSpPr>
            <a:spLocks noChangeArrowheads="1"/>
          </p:cNvSpPr>
          <p:nvPr/>
        </p:nvSpPr>
        <p:spPr bwMode="auto">
          <a:xfrm>
            <a:off x="1331913" y="1700213"/>
            <a:ext cx="2952750" cy="129698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s-ES"/>
              <a:t>Central International Office</a:t>
            </a:r>
          </a:p>
          <a:p>
            <a:pPr algn="ctr"/>
            <a:r>
              <a:rPr lang="es-ES"/>
              <a:t>Director </a:t>
            </a:r>
          </a:p>
          <a:p>
            <a:pPr algn="ctr"/>
            <a:r>
              <a:rPr lang="es-ES"/>
              <a:t>Managers</a:t>
            </a:r>
          </a:p>
          <a:p>
            <a:pPr algn="ctr"/>
            <a:r>
              <a:rPr lang="es-ES"/>
              <a:t>Administrative Staff</a:t>
            </a:r>
          </a:p>
        </p:txBody>
      </p:sp>
      <p:sp>
        <p:nvSpPr>
          <p:cNvPr id="8196" name="Rectangle 4"/>
          <p:cNvSpPr>
            <a:spLocks noChangeArrowheads="1"/>
          </p:cNvSpPr>
          <p:nvPr/>
        </p:nvSpPr>
        <p:spPr bwMode="auto">
          <a:xfrm>
            <a:off x="827088" y="3429000"/>
            <a:ext cx="4032250" cy="18002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s-ES"/>
              <a:t>School International Offices: </a:t>
            </a:r>
          </a:p>
          <a:p>
            <a:pPr algn="ctr"/>
            <a:r>
              <a:rPr lang="es-ES"/>
              <a:t>Academic Coordinator</a:t>
            </a:r>
          </a:p>
          <a:p>
            <a:pPr algn="ctr"/>
            <a:r>
              <a:rPr lang="es-ES"/>
              <a:t>Manager</a:t>
            </a:r>
          </a:p>
          <a:p>
            <a:pPr algn="ctr"/>
            <a:r>
              <a:rPr lang="es-ES"/>
              <a:t>Administrative Staff</a:t>
            </a:r>
          </a:p>
        </p:txBody>
      </p:sp>
      <p:sp>
        <p:nvSpPr>
          <p:cNvPr id="8197" name="Line 5"/>
          <p:cNvSpPr>
            <a:spLocks noChangeShapeType="1"/>
          </p:cNvSpPr>
          <p:nvPr/>
        </p:nvSpPr>
        <p:spPr bwMode="auto">
          <a:xfrm>
            <a:off x="2700338" y="2997200"/>
            <a:ext cx="0" cy="431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/>
          </a:p>
        </p:txBody>
      </p:sp>
      <p:sp>
        <p:nvSpPr>
          <p:cNvPr id="8198" name="AutoShape 6"/>
          <p:cNvSpPr>
            <a:spLocks/>
          </p:cNvSpPr>
          <p:nvPr/>
        </p:nvSpPr>
        <p:spPr bwMode="auto">
          <a:xfrm>
            <a:off x="5651500" y="1557338"/>
            <a:ext cx="720725" cy="4176712"/>
          </a:xfrm>
          <a:prstGeom prst="rightBrace">
            <a:avLst>
              <a:gd name="adj1" fmla="val 48293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ES"/>
          </a:p>
        </p:txBody>
      </p:sp>
      <p:sp>
        <p:nvSpPr>
          <p:cNvPr id="8199" name="Rectangle 7"/>
          <p:cNvSpPr>
            <a:spLocks noChangeArrowheads="1"/>
          </p:cNvSpPr>
          <p:nvPr/>
        </p:nvSpPr>
        <p:spPr bwMode="auto">
          <a:xfrm>
            <a:off x="6659563" y="3357563"/>
            <a:ext cx="2160587" cy="5762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s-ES"/>
              <a:t>45 people</a:t>
            </a:r>
          </a:p>
        </p:txBody>
      </p:sp>
      <p:sp>
        <p:nvSpPr>
          <p:cNvPr id="8200" name="Rectangle 6"/>
          <p:cNvSpPr>
            <a:spLocks noChangeArrowheads="1"/>
          </p:cNvSpPr>
          <p:nvPr/>
        </p:nvSpPr>
        <p:spPr bwMode="auto">
          <a:xfrm>
            <a:off x="301625" y="1196975"/>
            <a:ext cx="8662988" cy="4968875"/>
          </a:xfrm>
          <a:prstGeom prst="rect">
            <a:avLst/>
          </a:prstGeom>
          <a:noFill/>
          <a:ln w="28575">
            <a:solidFill>
              <a:srgbClr val="8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s-ES" sz="220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125538"/>
            <a:ext cx="8229600" cy="4525962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</a:pPr>
            <a:endParaRPr lang="es-ES" b="1" smtClean="0">
              <a:solidFill>
                <a:schemeClr val="accent2"/>
              </a:solidFill>
            </a:endParaRPr>
          </a:p>
          <a:p>
            <a:pPr eaLnBrk="1" hangingPunct="1">
              <a:lnSpc>
                <a:spcPct val="80000"/>
              </a:lnSpc>
            </a:pPr>
            <a:r>
              <a:rPr lang="es-ES" b="1" smtClean="0">
                <a:solidFill>
                  <a:schemeClr val="accent2"/>
                </a:solidFill>
              </a:rPr>
              <a:t>Central International Office</a:t>
            </a:r>
          </a:p>
          <a:p>
            <a:pPr lvl="1" eaLnBrk="1" hangingPunct="1">
              <a:lnSpc>
                <a:spcPct val="80000"/>
              </a:lnSpc>
            </a:pPr>
            <a:r>
              <a:rPr lang="es-ES" sz="2400" smtClean="0"/>
              <a:t>Coordinates exchange programmes</a:t>
            </a:r>
          </a:p>
          <a:p>
            <a:pPr lvl="1" eaLnBrk="1" hangingPunct="1">
              <a:lnSpc>
                <a:spcPct val="80000"/>
              </a:lnSpc>
            </a:pPr>
            <a:r>
              <a:rPr lang="es-ES" sz="2400" smtClean="0"/>
              <a:t>Monitors exchange ( numbers, evolution, balance..)</a:t>
            </a:r>
          </a:p>
          <a:p>
            <a:pPr lvl="1" eaLnBrk="1" hangingPunct="1">
              <a:lnSpc>
                <a:spcPct val="80000"/>
              </a:lnSpc>
            </a:pPr>
            <a:r>
              <a:rPr lang="es-ES" sz="2400" smtClean="0"/>
              <a:t>Contact for non-European partners</a:t>
            </a:r>
          </a:p>
          <a:p>
            <a:pPr lvl="1" eaLnBrk="1" hangingPunct="1">
              <a:lnSpc>
                <a:spcPct val="80000"/>
              </a:lnSpc>
            </a:pPr>
            <a:r>
              <a:rPr lang="es-ES" sz="2400" smtClean="0"/>
              <a:t>Students exchange programme with non European countries</a:t>
            </a:r>
          </a:p>
          <a:p>
            <a:pPr lvl="1" eaLnBrk="1" hangingPunct="1">
              <a:lnSpc>
                <a:spcPct val="80000"/>
              </a:lnSpc>
            </a:pPr>
            <a:r>
              <a:rPr lang="es-ES" sz="2400" smtClean="0"/>
              <a:t>Erasmus Placement programme</a:t>
            </a:r>
          </a:p>
          <a:p>
            <a:pPr lvl="1" eaLnBrk="1" hangingPunct="1">
              <a:lnSpc>
                <a:spcPct val="80000"/>
              </a:lnSpc>
            </a:pPr>
            <a:r>
              <a:rPr lang="es-ES" sz="2400" smtClean="0"/>
              <a:t>Represent University in International Networks</a:t>
            </a:r>
          </a:p>
          <a:p>
            <a:pPr lvl="1" eaLnBrk="1" hangingPunct="1">
              <a:lnSpc>
                <a:spcPct val="80000"/>
              </a:lnSpc>
            </a:pPr>
            <a:r>
              <a:rPr lang="es-ES" sz="2400" smtClean="0"/>
              <a:t>Manage grants and administrative issues </a:t>
            </a:r>
          </a:p>
          <a:p>
            <a:pPr lvl="1" eaLnBrk="1" hangingPunct="1">
              <a:lnSpc>
                <a:spcPct val="80000"/>
              </a:lnSpc>
            </a:pPr>
            <a:r>
              <a:rPr lang="es-ES" sz="2400" smtClean="0"/>
              <a:t>Deal with STT and STA</a:t>
            </a:r>
          </a:p>
          <a:p>
            <a:pPr lvl="1" eaLnBrk="1" hangingPunct="1">
              <a:lnSpc>
                <a:spcPct val="80000"/>
              </a:lnSpc>
            </a:pPr>
            <a:endParaRPr lang="es-ES" sz="2400" smtClean="0"/>
          </a:p>
          <a:p>
            <a:pPr lvl="1" eaLnBrk="1" hangingPunct="1">
              <a:lnSpc>
                <a:spcPct val="80000"/>
              </a:lnSpc>
            </a:pPr>
            <a:endParaRPr lang="es-ES" sz="2400" smtClean="0"/>
          </a:p>
          <a:p>
            <a:pPr lvl="1" eaLnBrk="1" hangingPunct="1">
              <a:lnSpc>
                <a:spcPct val="80000"/>
              </a:lnSpc>
            </a:pPr>
            <a:endParaRPr lang="es-ES" sz="2400" smtClean="0"/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s-ES" sz="2800" smtClean="0"/>
          </a:p>
          <a:p>
            <a:pPr lvl="1" eaLnBrk="1" hangingPunct="1">
              <a:lnSpc>
                <a:spcPct val="80000"/>
              </a:lnSpc>
              <a:buFontTx/>
              <a:buChar char="•"/>
            </a:pPr>
            <a:endParaRPr lang="es-ES" sz="2400" smtClean="0"/>
          </a:p>
        </p:txBody>
      </p:sp>
      <p:sp>
        <p:nvSpPr>
          <p:cNvPr id="9219" name="Rectangle 4"/>
          <p:cNvSpPr>
            <a:spLocks noGrp="1" noChangeArrowheads="1"/>
          </p:cNvSpPr>
          <p:nvPr>
            <p:ph type="title"/>
          </p:nvPr>
        </p:nvSpPr>
        <p:spPr>
          <a:xfrm>
            <a:off x="1763713" y="-171450"/>
            <a:ext cx="8229600" cy="1143000"/>
          </a:xfrm>
        </p:spPr>
        <p:txBody>
          <a:bodyPr/>
          <a:lstStyle/>
          <a:p>
            <a:pPr eaLnBrk="1" hangingPunct="1"/>
            <a:r>
              <a:rPr lang="es-ES" sz="2800" b="1" smtClean="0">
                <a:solidFill>
                  <a:srgbClr val="800000"/>
                </a:solidFill>
                <a:latin typeface="Calibri" pitchFamily="34" charset="0"/>
              </a:rPr>
              <a:t>International Exchange Programmes Area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196975"/>
            <a:ext cx="8229600" cy="4525963"/>
          </a:xfrm>
        </p:spPr>
        <p:txBody>
          <a:bodyPr/>
          <a:lstStyle/>
          <a:p>
            <a:pPr eaLnBrk="1" hangingPunct="1"/>
            <a:r>
              <a:rPr lang="es-ES" b="1" smtClean="0">
                <a:solidFill>
                  <a:schemeClr val="accent2"/>
                </a:solidFill>
              </a:rPr>
              <a:t>School International Offices</a:t>
            </a:r>
          </a:p>
          <a:p>
            <a:pPr lvl="1" eaLnBrk="1" hangingPunct="1"/>
            <a:r>
              <a:rPr lang="es-ES" sz="2400" smtClean="0"/>
              <a:t>Contact for Erasmus Partners</a:t>
            </a:r>
          </a:p>
          <a:p>
            <a:pPr lvl="1" eaLnBrk="1" hangingPunct="1"/>
            <a:r>
              <a:rPr lang="es-ES" sz="2400" smtClean="0"/>
              <a:t>Manages Erasmus Exchange ( applications, agreements…)</a:t>
            </a:r>
          </a:p>
          <a:p>
            <a:pPr lvl="1" eaLnBrk="1" hangingPunct="1"/>
            <a:r>
              <a:rPr lang="es-ES" sz="2400" smtClean="0"/>
              <a:t>Advise Students and Teachers about exchange opportunities and programmes</a:t>
            </a:r>
          </a:p>
          <a:p>
            <a:pPr lvl="1" eaLnBrk="1" hangingPunct="1"/>
            <a:r>
              <a:rPr lang="es-ES" sz="2400" smtClean="0"/>
              <a:t>Academic follow-up of the mobility</a:t>
            </a:r>
          </a:p>
          <a:p>
            <a:pPr lvl="1" eaLnBrk="1" hangingPunct="1"/>
            <a:r>
              <a:rPr lang="es-ES" sz="2400" smtClean="0"/>
              <a:t>Transcription of results</a:t>
            </a:r>
          </a:p>
          <a:p>
            <a:pPr lvl="1" eaLnBrk="1" hangingPunct="1"/>
            <a:r>
              <a:rPr lang="es-ES" sz="2400" smtClean="0"/>
              <a:t>In charge of the internationalization of the School</a:t>
            </a:r>
          </a:p>
          <a:p>
            <a:pPr eaLnBrk="1" hangingPunct="1"/>
            <a:endParaRPr lang="es-ES" sz="2800" smtClean="0"/>
          </a:p>
        </p:txBody>
      </p:sp>
      <p:sp>
        <p:nvSpPr>
          <p:cNvPr id="10243" name="Rectangle 4"/>
          <p:cNvSpPr>
            <a:spLocks noGrp="1" noChangeArrowheads="1"/>
          </p:cNvSpPr>
          <p:nvPr>
            <p:ph type="title"/>
          </p:nvPr>
        </p:nvSpPr>
        <p:spPr>
          <a:xfrm>
            <a:off x="1619250" y="-306388"/>
            <a:ext cx="8229600" cy="1143001"/>
          </a:xfrm>
        </p:spPr>
        <p:txBody>
          <a:bodyPr/>
          <a:lstStyle/>
          <a:p>
            <a:pPr eaLnBrk="1" hangingPunct="1"/>
            <a:r>
              <a:rPr lang="es-ES" sz="2800" b="1" smtClean="0">
                <a:solidFill>
                  <a:srgbClr val="800000"/>
                </a:solidFill>
                <a:latin typeface="Calibri" pitchFamily="34" charset="0"/>
              </a:rPr>
              <a:t>International Exchange Programmes Area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0888" y="723900"/>
            <a:ext cx="7964487" cy="563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7" name="Text Box 4"/>
          <p:cNvSpPr txBox="1">
            <a:spLocks noChangeArrowheads="1"/>
          </p:cNvSpPr>
          <p:nvPr/>
        </p:nvSpPr>
        <p:spPr bwMode="auto">
          <a:xfrm>
            <a:off x="344488" y="935038"/>
            <a:ext cx="8597900" cy="1074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lnSpc>
                <a:spcPct val="80000"/>
              </a:lnSpc>
              <a:spcBef>
                <a:spcPct val="20000"/>
              </a:spcBef>
            </a:pPr>
            <a:r>
              <a:rPr lang="en-GB" sz="2800" b="1">
                <a:solidFill>
                  <a:srgbClr val="800000"/>
                </a:solidFill>
                <a:latin typeface="Calibri" pitchFamily="34" charset="0"/>
              </a:rPr>
              <a:t>700 Higher Education partner Institutions in 54 countries</a:t>
            </a:r>
          </a:p>
          <a:p>
            <a:pPr>
              <a:spcBef>
                <a:spcPct val="50000"/>
              </a:spcBef>
            </a:pPr>
            <a:endParaRPr lang="es-ES" sz="2800"/>
          </a:p>
        </p:txBody>
      </p:sp>
      <p:sp>
        <p:nvSpPr>
          <p:cNvPr id="11268" name="Line 5"/>
          <p:cNvSpPr>
            <a:spLocks noChangeShapeType="1"/>
          </p:cNvSpPr>
          <p:nvPr/>
        </p:nvSpPr>
        <p:spPr bwMode="auto">
          <a:xfrm flipH="1">
            <a:off x="3475038" y="2581275"/>
            <a:ext cx="1042987" cy="11731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/>
          </a:p>
        </p:txBody>
      </p:sp>
      <p:sp>
        <p:nvSpPr>
          <p:cNvPr id="11269" name="Line 6"/>
          <p:cNvSpPr>
            <a:spLocks noChangeShapeType="1"/>
          </p:cNvSpPr>
          <p:nvPr/>
        </p:nvSpPr>
        <p:spPr bwMode="auto">
          <a:xfrm flipH="1">
            <a:off x="3033713" y="2592388"/>
            <a:ext cx="1473200" cy="18716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/>
          </a:p>
        </p:txBody>
      </p:sp>
      <p:sp>
        <p:nvSpPr>
          <p:cNvPr id="11270" name="Line 7"/>
          <p:cNvSpPr>
            <a:spLocks noChangeShapeType="1"/>
          </p:cNvSpPr>
          <p:nvPr/>
        </p:nvSpPr>
        <p:spPr bwMode="auto">
          <a:xfrm flipH="1">
            <a:off x="3173413" y="2603500"/>
            <a:ext cx="1333500" cy="17430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/>
          </a:p>
        </p:txBody>
      </p:sp>
      <p:sp>
        <p:nvSpPr>
          <p:cNvPr id="11271" name="Line 8"/>
          <p:cNvSpPr>
            <a:spLocks noChangeShapeType="1"/>
          </p:cNvSpPr>
          <p:nvPr/>
        </p:nvSpPr>
        <p:spPr bwMode="auto">
          <a:xfrm flipH="1">
            <a:off x="2324100" y="2614613"/>
            <a:ext cx="2225675" cy="4619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/>
          </a:p>
        </p:txBody>
      </p:sp>
      <p:sp>
        <p:nvSpPr>
          <p:cNvPr id="11272" name="Line 9"/>
          <p:cNvSpPr>
            <a:spLocks noChangeShapeType="1"/>
          </p:cNvSpPr>
          <p:nvPr/>
        </p:nvSpPr>
        <p:spPr bwMode="auto">
          <a:xfrm flipH="1">
            <a:off x="2614613" y="2614613"/>
            <a:ext cx="19351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/>
          </a:p>
        </p:txBody>
      </p:sp>
      <p:sp>
        <p:nvSpPr>
          <p:cNvPr id="11273" name="Line 10"/>
          <p:cNvSpPr>
            <a:spLocks noChangeShapeType="1"/>
          </p:cNvSpPr>
          <p:nvPr/>
        </p:nvSpPr>
        <p:spPr bwMode="auto">
          <a:xfrm flipH="1" flipV="1">
            <a:off x="2657475" y="2259013"/>
            <a:ext cx="1860550" cy="3651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/>
          </a:p>
        </p:txBody>
      </p:sp>
      <p:sp>
        <p:nvSpPr>
          <p:cNvPr id="11274" name="Line 11"/>
          <p:cNvSpPr>
            <a:spLocks noChangeShapeType="1"/>
          </p:cNvSpPr>
          <p:nvPr/>
        </p:nvSpPr>
        <p:spPr bwMode="auto">
          <a:xfrm>
            <a:off x="4506913" y="2614613"/>
            <a:ext cx="2065337" cy="968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/>
          </a:p>
        </p:txBody>
      </p:sp>
      <p:sp>
        <p:nvSpPr>
          <p:cNvPr id="11275" name="Line 12"/>
          <p:cNvSpPr>
            <a:spLocks noChangeShapeType="1"/>
          </p:cNvSpPr>
          <p:nvPr/>
        </p:nvSpPr>
        <p:spPr bwMode="auto">
          <a:xfrm>
            <a:off x="4506913" y="2603500"/>
            <a:ext cx="2873375" cy="206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/>
          </a:p>
        </p:txBody>
      </p:sp>
      <p:sp>
        <p:nvSpPr>
          <p:cNvPr id="11276" name="Line 13"/>
          <p:cNvSpPr>
            <a:spLocks noChangeShapeType="1"/>
          </p:cNvSpPr>
          <p:nvPr/>
        </p:nvSpPr>
        <p:spPr bwMode="auto">
          <a:xfrm>
            <a:off x="4452938" y="2614613"/>
            <a:ext cx="2981325" cy="15160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/>
          </a:p>
        </p:txBody>
      </p:sp>
      <p:sp>
        <p:nvSpPr>
          <p:cNvPr id="11277" name="Line 14"/>
          <p:cNvSpPr>
            <a:spLocks noChangeShapeType="1"/>
          </p:cNvSpPr>
          <p:nvPr/>
        </p:nvSpPr>
        <p:spPr bwMode="auto">
          <a:xfrm>
            <a:off x="4452938" y="2635250"/>
            <a:ext cx="1722437" cy="36671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/>
          </a:p>
        </p:txBody>
      </p:sp>
      <p:sp>
        <p:nvSpPr>
          <p:cNvPr id="11278" name="Line 15"/>
          <p:cNvSpPr>
            <a:spLocks noChangeShapeType="1"/>
          </p:cNvSpPr>
          <p:nvPr/>
        </p:nvSpPr>
        <p:spPr bwMode="auto">
          <a:xfrm flipV="1">
            <a:off x="4443413" y="2344738"/>
            <a:ext cx="538162" cy="3127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/>
          </a:p>
        </p:txBody>
      </p:sp>
      <p:sp>
        <p:nvSpPr>
          <p:cNvPr id="11279" name="Line 16"/>
          <p:cNvSpPr>
            <a:spLocks noChangeShapeType="1"/>
          </p:cNvSpPr>
          <p:nvPr/>
        </p:nvSpPr>
        <p:spPr bwMode="auto">
          <a:xfrm flipV="1">
            <a:off x="4452938" y="1990725"/>
            <a:ext cx="420687" cy="6667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/>
          </a:p>
        </p:txBody>
      </p:sp>
      <p:sp>
        <p:nvSpPr>
          <p:cNvPr id="11280" name="Line 17"/>
          <p:cNvSpPr>
            <a:spLocks noChangeShapeType="1"/>
          </p:cNvSpPr>
          <p:nvPr/>
        </p:nvSpPr>
        <p:spPr bwMode="auto">
          <a:xfrm flipV="1">
            <a:off x="4443413" y="2259013"/>
            <a:ext cx="42862" cy="3651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/>
          </a:p>
        </p:txBody>
      </p:sp>
      <p:sp>
        <p:nvSpPr>
          <p:cNvPr id="11281" name="Rectangle 20"/>
          <p:cNvSpPr>
            <a:spLocks noGrp="1" noChangeArrowheads="1"/>
          </p:cNvSpPr>
          <p:nvPr>
            <p:ph type="title"/>
          </p:nvPr>
        </p:nvSpPr>
        <p:spPr>
          <a:xfrm>
            <a:off x="1619250" y="-315913"/>
            <a:ext cx="8229600" cy="1143001"/>
          </a:xfrm>
          <a:noFill/>
        </p:spPr>
        <p:txBody>
          <a:bodyPr/>
          <a:lstStyle/>
          <a:p>
            <a:pPr eaLnBrk="1" hangingPunct="1"/>
            <a:r>
              <a:rPr lang="es-ES" sz="2800" b="1" smtClean="0">
                <a:solidFill>
                  <a:srgbClr val="800000"/>
                </a:solidFill>
                <a:latin typeface="Calibri" pitchFamily="34" charset="0"/>
              </a:rPr>
              <a:t>International Exchange Programmes Area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>
                <a:latin typeface="Calibri" pitchFamily="34" charset="0"/>
              </a:rPr>
              <a:t>International Exchange</a:t>
            </a:r>
          </a:p>
        </p:txBody>
      </p:sp>
      <p:graphicFrame>
        <p:nvGraphicFramePr>
          <p:cNvPr id="10" name="Chart 3"/>
          <p:cNvGraphicFramePr>
            <a:graphicFrameLocks noGrp="1"/>
          </p:cNvGraphicFramePr>
          <p:nvPr>
            <p:ph sz="half" idx="2"/>
          </p:nvPr>
        </p:nvGraphicFramePr>
        <p:xfrm>
          <a:off x="528919" y="806824"/>
          <a:ext cx="7969622" cy="402842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12292" name="Picture 7" descr="foodfair00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5076825"/>
            <a:ext cx="2519363" cy="1271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3" name="Picture 8" descr="paëla008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13013" y="5054600"/>
            <a:ext cx="1404937" cy="1341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4" name="Picture 9" descr="FeriaGastronómica_UPV_101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886200" y="5057775"/>
            <a:ext cx="2573338" cy="1293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5" name="Picture 10" descr="MARZO JORDANIA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457950" y="5049838"/>
            <a:ext cx="2686050" cy="1274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seño predeterminado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Diseño predeterminado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  <a:fontScheme name="Diseño predeterminado">
    <a:majorFont>
      <a:latin typeface="Arial"/>
      <a:ea typeface=""/>
      <a:cs typeface=""/>
    </a:majorFont>
    <a:minorFont>
      <a:latin typeface="Arial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135</TotalTime>
  <Words>694</Words>
  <Application>Microsoft Office PowerPoint</Application>
  <PresentationFormat>Presentación en pantalla (4:3)</PresentationFormat>
  <Paragraphs>172</Paragraphs>
  <Slides>19</Slides>
  <Notes>8</Notes>
  <HiddenSlides>0</HiddenSlides>
  <MMClips>0</MMClips>
  <ScaleCrop>false</ScaleCrop>
  <HeadingPairs>
    <vt:vector size="6" baseType="variant">
      <vt:variant>
        <vt:lpstr>Tema</vt:lpstr>
      </vt:variant>
      <vt:variant>
        <vt:i4>1</vt:i4>
      </vt:variant>
      <vt:variant>
        <vt:lpstr>Servidores OLE incrustados</vt:lpstr>
      </vt:variant>
      <vt:variant>
        <vt:i4>1</vt:i4>
      </vt:variant>
      <vt:variant>
        <vt:lpstr>Títulos de diapositiva</vt:lpstr>
      </vt:variant>
      <vt:variant>
        <vt:i4>19</vt:i4>
      </vt:variant>
    </vt:vector>
  </HeadingPairs>
  <TitlesOfParts>
    <vt:vector size="21" baseType="lpstr">
      <vt:lpstr>Diseño predeterminado</vt:lpstr>
      <vt:lpstr>Acrobat Document</vt:lpstr>
      <vt:lpstr>Diapositiva 1</vt:lpstr>
      <vt:lpstr>  International Relations </vt:lpstr>
      <vt:lpstr>International Relations</vt:lpstr>
      <vt:lpstr>INTERNATIONAL EXCHANGE PROGRAMMES AREA</vt:lpstr>
      <vt:lpstr>International Exchange Programmes Area</vt:lpstr>
      <vt:lpstr>International Exchange Programmes Area</vt:lpstr>
      <vt:lpstr>International Exchange Programmes Area</vt:lpstr>
      <vt:lpstr>International Exchange Programmes Area</vt:lpstr>
      <vt:lpstr>International Exchange</vt:lpstr>
      <vt:lpstr>Diapositiva 10</vt:lpstr>
      <vt:lpstr>Diapositiva 11</vt:lpstr>
      <vt:lpstr>Diapositiva 12</vt:lpstr>
      <vt:lpstr>International Exchange</vt:lpstr>
      <vt:lpstr>Diapositiva 14</vt:lpstr>
      <vt:lpstr>International Cooperation </vt:lpstr>
      <vt:lpstr>Diapositiva 16</vt:lpstr>
      <vt:lpstr>Diapositiva 17</vt:lpstr>
      <vt:lpstr>Diapositiva 18</vt:lpstr>
      <vt:lpstr>Diapositiva 19</vt:lpstr>
    </vt:vector>
  </TitlesOfParts>
  <Company>UPV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Area de información</dc:creator>
  <cp:lastModifiedBy>macaball</cp:lastModifiedBy>
  <cp:revision>53</cp:revision>
  <dcterms:created xsi:type="dcterms:W3CDTF">2005-07-05T10:52:31Z</dcterms:created>
  <dcterms:modified xsi:type="dcterms:W3CDTF">2012-11-26T09:20:40Z</dcterms:modified>
</cp:coreProperties>
</file>